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handoutMasterIdLst>
    <p:handoutMasterId r:id="rId23"/>
  </p:handoutMasterIdLst>
  <p:sldIdLst>
    <p:sldId id="256" r:id="rId2"/>
    <p:sldId id="301" r:id="rId3"/>
    <p:sldId id="302" r:id="rId4"/>
    <p:sldId id="303" r:id="rId5"/>
    <p:sldId id="319" r:id="rId6"/>
    <p:sldId id="305" r:id="rId7"/>
    <p:sldId id="306" r:id="rId8"/>
    <p:sldId id="307" r:id="rId9"/>
    <p:sldId id="308" r:id="rId10"/>
    <p:sldId id="309" r:id="rId11"/>
    <p:sldId id="310" r:id="rId12"/>
    <p:sldId id="311" r:id="rId13"/>
    <p:sldId id="312" r:id="rId14"/>
    <p:sldId id="313" r:id="rId15"/>
    <p:sldId id="314" r:id="rId16"/>
    <p:sldId id="315" r:id="rId17"/>
    <p:sldId id="316" r:id="rId18"/>
    <p:sldId id="317" r:id="rId19"/>
    <p:sldId id="318" r:id="rId20"/>
    <p:sldId id="257" r:id="rId21"/>
  </p:sldIdLst>
  <p:sldSz cx="12192000" cy="6858000"/>
  <p:notesSz cx="6858000" cy="9144000"/>
  <p:embeddedFontLst>
    <p:embeddedFont>
      <p:font typeface="ＭＳ Ｐゴシック" panose="020B0600070205080204" pitchFamily="34" charset="-128"/>
      <p:regular r:id="rId24"/>
    </p:embeddedFont>
    <p:embeddedFont>
      <p:font typeface="Calibri" panose="020F0502020204030204" pitchFamily="34" charset="0"/>
      <p:regular r:id="rId25"/>
      <p:bold r:id="rId26"/>
      <p:italic r:id="rId27"/>
      <p:boldItalic r:id="rId28"/>
    </p:embeddedFont>
    <p:embeddedFont>
      <p:font typeface="Trajan Pro" panose="02020502050506020301" pitchFamily="18" charset="0"/>
      <p:regular r:id="rId29"/>
      <p:bold r:id="rId30"/>
    </p:embeddedFont>
    <p:embeddedFont>
      <p:font typeface="Webdings" panose="05030102010509060703" pitchFamily="18" charset="2"/>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936C"/>
    <a:srgbClr val="683310"/>
    <a:srgbClr val="003D6E"/>
    <a:srgbClr val="013B7A"/>
    <a:srgbClr val="283869"/>
    <a:srgbClr val="0A94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880" autoAdjust="0"/>
    <p:restoredTop sz="85779" autoAdjust="0"/>
  </p:normalViewPr>
  <p:slideViewPr>
    <p:cSldViewPr snapToGrid="0">
      <p:cViewPr varScale="1">
        <p:scale>
          <a:sx n="103" d="100"/>
          <a:sy n="103" d="100"/>
        </p:scale>
        <p:origin x="150"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2" d="100"/>
          <a:sy n="92" d="100"/>
        </p:scale>
        <p:origin x="373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DA2F51-A20A-4C57-91C8-36970C3D412F}"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5B4FF0BA-B8CC-4A22-B3F1-1B17D6CEE143}">
      <dgm:prSet phldrT="[Text]"/>
      <dgm:spPr/>
      <dgm:t>
        <a:bodyPr/>
        <a:lstStyle/>
        <a:p>
          <a:r>
            <a:rPr lang="en-US" b="1" dirty="0"/>
            <a:t>1970</a:t>
          </a:r>
          <a:br>
            <a:rPr lang="en-US" b="1" dirty="0"/>
          </a:br>
          <a:r>
            <a:rPr lang="en-US" dirty="0"/>
            <a:t>69%</a:t>
          </a:r>
        </a:p>
      </dgm:t>
    </dgm:pt>
    <dgm:pt modelId="{B17CAF14-8331-4199-815D-83ED4242C63F}" type="parTrans" cxnId="{953CA565-2D60-41AF-A5E3-648F8B436039}">
      <dgm:prSet/>
      <dgm:spPr/>
      <dgm:t>
        <a:bodyPr/>
        <a:lstStyle/>
        <a:p>
          <a:endParaRPr lang="en-US"/>
        </a:p>
      </dgm:t>
    </dgm:pt>
    <dgm:pt modelId="{919EA52C-8728-4E6D-84B4-94B04B443D45}" type="sibTrans" cxnId="{953CA565-2D60-41AF-A5E3-648F8B436039}">
      <dgm:prSet/>
      <dgm:spPr/>
      <dgm:t>
        <a:bodyPr/>
        <a:lstStyle/>
        <a:p>
          <a:endParaRPr lang="en-US"/>
        </a:p>
      </dgm:t>
    </dgm:pt>
    <dgm:pt modelId="{88D004E2-BE45-4187-BF2B-C83D00F4991A}">
      <dgm:prSet phldrT="[Text]"/>
      <dgm:spPr/>
      <dgm:t>
        <a:bodyPr/>
        <a:lstStyle/>
        <a:p>
          <a:r>
            <a:rPr lang="en-US" b="1" dirty="0"/>
            <a:t>2015</a:t>
          </a:r>
          <a:br>
            <a:rPr lang="en-US" dirty="0"/>
          </a:br>
          <a:r>
            <a:rPr lang="en-US" dirty="0"/>
            <a:t>low 30’s</a:t>
          </a:r>
        </a:p>
      </dgm:t>
    </dgm:pt>
    <dgm:pt modelId="{009B25A5-200F-48DA-BE9B-DBC5D1059900}" type="parTrans" cxnId="{3E902F25-A73D-463C-901A-37C16F167B22}">
      <dgm:prSet/>
      <dgm:spPr/>
      <dgm:t>
        <a:bodyPr/>
        <a:lstStyle/>
        <a:p>
          <a:endParaRPr lang="en-US"/>
        </a:p>
      </dgm:t>
    </dgm:pt>
    <dgm:pt modelId="{F8A43519-5D6D-4957-967A-6E0770A12B01}" type="sibTrans" cxnId="{3E902F25-A73D-463C-901A-37C16F167B22}">
      <dgm:prSet/>
      <dgm:spPr/>
      <dgm:t>
        <a:bodyPr/>
        <a:lstStyle/>
        <a:p>
          <a:endParaRPr lang="en-US"/>
        </a:p>
      </dgm:t>
    </dgm:pt>
    <dgm:pt modelId="{612CCE1E-0098-4086-A10A-7BF2AE696343}" type="pres">
      <dgm:prSet presAssocID="{74DA2F51-A20A-4C57-91C8-36970C3D412F}" presName="rootnode" presStyleCnt="0">
        <dgm:presLayoutVars>
          <dgm:chMax/>
          <dgm:chPref/>
          <dgm:dir/>
          <dgm:animLvl val="lvl"/>
        </dgm:presLayoutVars>
      </dgm:prSet>
      <dgm:spPr/>
    </dgm:pt>
    <dgm:pt modelId="{30B14C71-3CC1-4A6F-ACD9-C6A1AF4E8E1A}" type="pres">
      <dgm:prSet presAssocID="{5B4FF0BA-B8CC-4A22-B3F1-1B17D6CEE143}" presName="composite" presStyleCnt="0"/>
      <dgm:spPr/>
    </dgm:pt>
    <dgm:pt modelId="{19D3E57C-DC13-46C8-BCE6-D43E0EB2265C}" type="pres">
      <dgm:prSet presAssocID="{5B4FF0BA-B8CC-4A22-B3F1-1B17D6CEE143}" presName="bentUpArrow1" presStyleLbl="alignImgPlace1" presStyleIdx="0" presStyleCnt="1" custFlipVert="0" custFlipHor="0" custScaleX="5588" custScaleY="7012" custLinFactNeighborX="-27870" custLinFactNeighborY="-24882"/>
      <dgm:spPr/>
    </dgm:pt>
    <dgm:pt modelId="{CF5697CD-8B0F-48EA-9B32-4112B76B50B5}" type="pres">
      <dgm:prSet presAssocID="{5B4FF0BA-B8CC-4A22-B3F1-1B17D6CEE143}" presName="ParentText" presStyleLbl="node1" presStyleIdx="0" presStyleCnt="2" custScaleX="119893" custScaleY="85543" custLinFactNeighborX="-90642" custLinFactNeighborY="-5528">
        <dgm:presLayoutVars>
          <dgm:chMax val="1"/>
          <dgm:chPref val="1"/>
          <dgm:bulletEnabled val="1"/>
        </dgm:presLayoutVars>
      </dgm:prSet>
      <dgm:spPr/>
    </dgm:pt>
    <dgm:pt modelId="{EFE27E55-8AD9-4D6D-BBDD-996CEE30EEA5}" type="pres">
      <dgm:prSet presAssocID="{5B4FF0BA-B8CC-4A22-B3F1-1B17D6CEE143}" presName="ChildText" presStyleLbl="revTx" presStyleIdx="0" presStyleCnt="1">
        <dgm:presLayoutVars>
          <dgm:chMax val="0"/>
          <dgm:chPref val="0"/>
          <dgm:bulletEnabled val="1"/>
        </dgm:presLayoutVars>
      </dgm:prSet>
      <dgm:spPr/>
    </dgm:pt>
    <dgm:pt modelId="{2246CA64-A87B-4260-A940-E16AB25288C7}" type="pres">
      <dgm:prSet presAssocID="{919EA52C-8728-4E6D-84B4-94B04B443D45}" presName="sibTrans" presStyleCnt="0"/>
      <dgm:spPr/>
    </dgm:pt>
    <dgm:pt modelId="{E1F187D1-49E7-4EC4-AF11-01686AC1A0C3}" type="pres">
      <dgm:prSet presAssocID="{88D004E2-BE45-4187-BF2B-C83D00F4991A}" presName="composite" presStyleCnt="0"/>
      <dgm:spPr/>
    </dgm:pt>
    <dgm:pt modelId="{B45FF532-6828-4C5D-B0FE-E5619E84D605}" type="pres">
      <dgm:prSet presAssocID="{88D004E2-BE45-4187-BF2B-C83D00F4991A}" presName="ParentText" presStyleLbl="node1" presStyleIdx="1" presStyleCnt="2" custScaleX="118322" custScaleY="91570" custLinFactNeighborX="20897" custLinFactNeighborY="4171">
        <dgm:presLayoutVars>
          <dgm:chMax val="1"/>
          <dgm:chPref val="1"/>
          <dgm:bulletEnabled val="1"/>
        </dgm:presLayoutVars>
      </dgm:prSet>
      <dgm:spPr/>
    </dgm:pt>
  </dgm:ptLst>
  <dgm:cxnLst>
    <dgm:cxn modelId="{3E902F25-A73D-463C-901A-37C16F167B22}" srcId="{74DA2F51-A20A-4C57-91C8-36970C3D412F}" destId="{88D004E2-BE45-4187-BF2B-C83D00F4991A}" srcOrd="1" destOrd="0" parTransId="{009B25A5-200F-48DA-BE9B-DBC5D1059900}" sibTransId="{F8A43519-5D6D-4957-967A-6E0770A12B01}"/>
    <dgm:cxn modelId="{2362CE2F-8EB2-4445-8B7E-DC2D62E01266}" type="presOf" srcId="{74DA2F51-A20A-4C57-91C8-36970C3D412F}" destId="{612CCE1E-0098-4086-A10A-7BF2AE696343}" srcOrd="0" destOrd="0" presId="urn:microsoft.com/office/officeart/2005/8/layout/StepDownProcess"/>
    <dgm:cxn modelId="{953CA565-2D60-41AF-A5E3-648F8B436039}" srcId="{74DA2F51-A20A-4C57-91C8-36970C3D412F}" destId="{5B4FF0BA-B8CC-4A22-B3F1-1B17D6CEE143}" srcOrd="0" destOrd="0" parTransId="{B17CAF14-8331-4199-815D-83ED4242C63F}" sibTransId="{919EA52C-8728-4E6D-84B4-94B04B443D45}"/>
    <dgm:cxn modelId="{0B8F5F52-C507-49D2-81F0-B5F38F99209B}" type="presOf" srcId="{88D004E2-BE45-4187-BF2B-C83D00F4991A}" destId="{B45FF532-6828-4C5D-B0FE-E5619E84D605}" srcOrd="0" destOrd="0" presId="urn:microsoft.com/office/officeart/2005/8/layout/StepDownProcess"/>
    <dgm:cxn modelId="{BFAC0ACF-0282-4332-B737-BC7608580A3B}" type="presOf" srcId="{5B4FF0BA-B8CC-4A22-B3F1-1B17D6CEE143}" destId="{CF5697CD-8B0F-48EA-9B32-4112B76B50B5}" srcOrd="0" destOrd="0" presId="urn:microsoft.com/office/officeart/2005/8/layout/StepDownProcess"/>
    <dgm:cxn modelId="{8ED1026E-EF07-44C1-89F7-F538089D930F}" type="presParOf" srcId="{612CCE1E-0098-4086-A10A-7BF2AE696343}" destId="{30B14C71-3CC1-4A6F-ACD9-C6A1AF4E8E1A}" srcOrd="0" destOrd="0" presId="urn:microsoft.com/office/officeart/2005/8/layout/StepDownProcess"/>
    <dgm:cxn modelId="{77262250-1B70-49F5-AF77-5C35C08827EA}" type="presParOf" srcId="{30B14C71-3CC1-4A6F-ACD9-C6A1AF4E8E1A}" destId="{19D3E57C-DC13-46C8-BCE6-D43E0EB2265C}" srcOrd="0" destOrd="0" presId="urn:microsoft.com/office/officeart/2005/8/layout/StepDownProcess"/>
    <dgm:cxn modelId="{E365C8D7-DC68-4BDC-842D-82DFB2890D56}" type="presParOf" srcId="{30B14C71-3CC1-4A6F-ACD9-C6A1AF4E8E1A}" destId="{CF5697CD-8B0F-48EA-9B32-4112B76B50B5}" srcOrd="1" destOrd="0" presId="urn:microsoft.com/office/officeart/2005/8/layout/StepDownProcess"/>
    <dgm:cxn modelId="{BA6E43B7-F823-49A5-BCDE-8FC099356CA2}" type="presParOf" srcId="{30B14C71-3CC1-4A6F-ACD9-C6A1AF4E8E1A}" destId="{EFE27E55-8AD9-4D6D-BBDD-996CEE30EEA5}" srcOrd="2" destOrd="0" presId="urn:microsoft.com/office/officeart/2005/8/layout/StepDownProcess"/>
    <dgm:cxn modelId="{D5794D45-F04F-451F-9C6F-2C308BB49EF0}" type="presParOf" srcId="{612CCE1E-0098-4086-A10A-7BF2AE696343}" destId="{2246CA64-A87B-4260-A940-E16AB25288C7}" srcOrd="1" destOrd="0" presId="urn:microsoft.com/office/officeart/2005/8/layout/StepDownProcess"/>
    <dgm:cxn modelId="{BD760730-6778-4BAC-BDCA-F4B6A5F5AD3E}" type="presParOf" srcId="{612CCE1E-0098-4086-A10A-7BF2AE696343}" destId="{E1F187D1-49E7-4EC4-AF11-01686AC1A0C3}" srcOrd="2" destOrd="0" presId="urn:microsoft.com/office/officeart/2005/8/layout/StepDownProcess"/>
    <dgm:cxn modelId="{B9FCF330-1D66-48C9-B760-3576BAA65999}" type="presParOf" srcId="{E1F187D1-49E7-4EC4-AF11-01686AC1A0C3}" destId="{B45FF532-6828-4C5D-B0FE-E5619E84D605}"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D3E57C-DC13-46C8-BCE6-D43E0EB2265C}">
      <dsp:nvSpPr>
        <dsp:cNvPr id="0" name=""/>
        <dsp:cNvSpPr/>
      </dsp:nvSpPr>
      <dsp:spPr>
        <a:xfrm rot="5400000">
          <a:off x="1051946" y="1897197"/>
          <a:ext cx="81294" cy="7375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5697CD-8B0F-48EA-9B32-4112B76B50B5}">
      <dsp:nvSpPr>
        <dsp:cNvPr id="0" name=""/>
        <dsp:cNvSpPr/>
      </dsp:nvSpPr>
      <dsp:spPr>
        <a:xfrm>
          <a:off x="0" y="219660"/>
          <a:ext cx="2339924" cy="1168611"/>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1970</a:t>
          </a:r>
          <a:br>
            <a:rPr lang="en-US" sz="2900" b="1" kern="1200" dirty="0"/>
          </a:br>
          <a:r>
            <a:rPr lang="en-US" sz="2900" kern="1200" dirty="0"/>
            <a:t>69%</a:t>
          </a:r>
        </a:p>
      </dsp:txBody>
      <dsp:txXfrm>
        <a:off x="57057" y="276717"/>
        <a:ext cx="2225810" cy="1054497"/>
      </dsp:txXfrm>
    </dsp:sp>
    <dsp:sp modelId="{EFE27E55-8AD9-4D6D-BBDD-996CEE30EEA5}">
      <dsp:nvSpPr>
        <dsp:cNvPr id="0" name=""/>
        <dsp:cNvSpPr/>
      </dsp:nvSpPr>
      <dsp:spPr>
        <a:xfrm>
          <a:off x="2511824" y="334448"/>
          <a:ext cx="1419463" cy="1104150"/>
        </a:xfrm>
        <a:prstGeom prst="rect">
          <a:avLst/>
        </a:prstGeom>
        <a:noFill/>
        <a:ln>
          <a:noFill/>
        </a:ln>
        <a:effectLst/>
      </dsp:spPr>
      <dsp:style>
        <a:lnRef idx="0">
          <a:scrgbClr r="0" g="0" b="0"/>
        </a:lnRef>
        <a:fillRef idx="0">
          <a:scrgbClr r="0" g="0" b="0"/>
        </a:fillRef>
        <a:effectRef idx="0">
          <a:scrgbClr r="0" g="0" b="0"/>
        </a:effectRef>
        <a:fontRef idx="minor"/>
      </dsp:style>
    </dsp:sp>
    <dsp:sp modelId="{B45FF532-6828-4C5D-B0FE-E5619E84D605}">
      <dsp:nvSpPr>
        <dsp:cNvPr id="0" name=""/>
        <dsp:cNvSpPr/>
      </dsp:nvSpPr>
      <dsp:spPr>
        <a:xfrm>
          <a:off x="2443375" y="1271230"/>
          <a:ext cx="2309263" cy="1250947"/>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2015</a:t>
          </a:r>
          <a:br>
            <a:rPr lang="en-US" sz="2900" kern="1200" dirty="0"/>
          </a:br>
          <a:r>
            <a:rPr lang="en-US" sz="2900" kern="1200" dirty="0"/>
            <a:t>low 30’s</a:t>
          </a:r>
        </a:p>
      </dsp:txBody>
      <dsp:txXfrm>
        <a:off x="2504452" y="1332307"/>
        <a:ext cx="2187109" cy="1128793"/>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06AA44-3F64-4A29-B3EA-D215BDC8983D}" type="datetimeFigureOut">
              <a:rPr lang="en-US" smtClean="0"/>
              <a:t>5/24/2019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8586C4-8519-4B69-BEF7-2B2BBA886E7D}" type="slidenum">
              <a:rPr lang="en-US" smtClean="0"/>
              <a:t>‹#›</a:t>
            </a:fld>
            <a:endParaRPr lang="en-US"/>
          </a:p>
        </p:txBody>
      </p:sp>
    </p:spTree>
    <p:extLst>
      <p:ext uri="{BB962C8B-B14F-4D97-AF65-F5344CB8AC3E}">
        <p14:creationId xmlns:p14="http://schemas.microsoft.com/office/powerpoint/2010/main" val="28148496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DA71DE-1909-4E82-9846-C9E4D801B930}" type="datetimeFigureOut">
              <a:rPr lang="en-US" smtClean="0"/>
              <a:t>5/24/2019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EC367-207F-4600-80B1-0A0C88A14F2D}" type="slidenum">
              <a:rPr lang="en-US" smtClean="0"/>
              <a:t>‹#›</a:t>
            </a:fld>
            <a:endParaRPr lang="en-US"/>
          </a:p>
        </p:txBody>
      </p:sp>
    </p:spTree>
    <p:extLst>
      <p:ext uri="{BB962C8B-B14F-4D97-AF65-F5344CB8AC3E}">
        <p14:creationId xmlns:p14="http://schemas.microsoft.com/office/powerpoint/2010/main" val="2208861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9CAD2D-793C-4318-B15B-E256B8653E82}" type="slidenum">
              <a:rPr lang="en-US" smtClean="0"/>
              <a:t>2</a:t>
            </a:fld>
            <a:endParaRPr lang="en-US"/>
          </a:p>
        </p:txBody>
      </p:sp>
    </p:spTree>
    <p:extLst>
      <p:ext uri="{BB962C8B-B14F-4D97-AF65-F5344CB8AC3E}">
        <p14:creationId xmlns:p14="http://schemas.microsoft.com/office/powerpoint/2010/main" val="523131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6650" y="0"/>
            <a:ext cx="9155113" cy="514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9CAD2D-793C-4318-B15B-E256B8653E82}" type="slidenum">
              <a:rPr lang="en-US" smtClean="0"/>
              <a:t>11</a:t>
            </a:fld>
            <a:endParaRPr lang="en-US"/>
          </a:p>
        </p:txBody>
      </p:sp>
    </p:spTree>
    <p:extLst>
      <p:ext uri="{BB962C8B-B14F-4D97-AF65-F5344CB8AC3E}">
        <p14:creationId xmlns:p14="http://schemas.microsoft.com/office/powerpoint/2010/main" val="1018234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changed in 1996, when the General Assembly expanded district court jurisdiction to include the handling of guilty pleas in Class H and I felonies. While that seems to be a small change, class H and I felonies are 64 % of all felonies; 26% of all felony pleas to these offenses were taken in district court in 2013-14. </a:t>
            </a:r>
          </a:p>
        </p:txBody>
      </p:sp>
      <p:sp>
        <p:nvSpPr>
          <p:cNvPr id="4" name="Slide Number Placeholder 3"/>
          <p:cNvSpPr>
            <a:spLocks noGrp="1"/>
          </p:cNvSpPr>
          <p:nvPr>
            <p:ph type="sldNum" sz="quarter" idx="10"/>
          </p:nvPr>
        </p:nvSpPr>
        <p:spPr/>
        <p:txBody>
          <a:bodyPr/>
          <a:lstStyle/>
          <a:p>
            <a:fld id="{429CAD2D-793C-4318-B15B-E256B8653E82}" type="slidenum">
              <a:rPr lang="en-US" smtClean="0"/>
              <a:t>12</a:t>
            </a:fld>
            <a:endParaRPr lang="en-US"/>
          </a:p>
        </p:txBody>
      </p:sp>
    </p:spTree>
    <p:extLst>
      <p:ext uri="{BB962C8B-B14F-4D97-AF65-F5344CB8AC3E}">
        <p14:creationId xmlns:p14="http://schemas.microsoft.com/office/powerpoint/2010/main" val="2734903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King John meets Albert  Einstein</a:t>
            </a:r>
          </a:p>
          <a:p>
            <a:endParaRPr lang="en-US" dirty="0"/>
          </a:p>
          <a:p>
            <a:r>
              <a:rPr lang="en-US" dirty="0"/>
              <a:t>Challenges for a system with 100 counties. Rolling out changes threatens any reform.  </a:t>
            </a:r>
          </a:p>
          <a:p>
            <a:endParaRPr lang="en-US" dirty="0"/>
          </a:p>
          <a:p>
            <a:r>
              <a:rPr lang="en-US" dirty="0"/>
              <a:t>Drug court cut. TCA’s cut, family court perpetually on the block</a:t>
            </a:r>
          </a:p>
        </p:txBody>
      </p:sp>
      <p:sp>
        <p:nvSpPr>
          <p:cNvPr id="4" name="Slide Number Placeholder 3"/>
          <p:cNvSpPr>
            <a:spLocks noGrp="1"/>
          </p:cNvSpPr>
          <p:nvPr>
            <p:ph type="sldNum" sz="quarter" idx="10"/>
          </p:nvPr>
        </p:nvSpPr>
        <p:spPr/>
        <p:txBody>
          <a:bodyPr/>
          <a:lstStyle/>
          <a:p>
            <a:fld id="{429CAD2D-793C-4318-B15B-E256B8653E82}" type="slidenum">
              <a:rPr lang="en-US" smtClean="0"/>
              <a:t>13</a:t>
            </a:fld>
            <a:endParaRPr lang="en-US"/>
          </a:p>
        </p:txBody>
      </p:sp>
    </p:spTree>
    <p:extLst>
      <p:ext uri="{BB962C8B-B14F-4D97-AF65-F5344CB8AC3E}">
        <p14:creationId xmlns:p14="http://schemas.microsoft.com/office/powerpoint/2010/main" val="1719732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9CAD2D-793C-4318-B15B-E256B8653E82}" type="slidenum">
              <a:rPr lang="en-US" smtClean="0"/>
              <a:t>14</a:t>
            </a:fld>
            <a:endParaRPr lang="en-US"/>
          </a:p>
        </p:txBody>
      </p:sp>
    </p:spTree>
    <p:extLst>
      <p:ext uri="{BB962C8B-B14F-4D97-AF65-F5344CB8AC3E}">
        <p14:creationId xmlns:p14="http://schemas.microsoft.com/office/powerpoint/2010/main" val="1411632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9CAD2D-793C-4318-B15B-E256B8653E82}" type="slidenum">
              <a:rPr lang="en-US" smtClean="0"/>
              <a:t>15</a:t>
            </a:fld>
            <a:endParaRPr lang="en-US"/>
          </a:p>
        </p:txBody>
      </p:sp>
    </p:spTree>
    <p:extLst>
      <p:ext uri="{BB962C8B-B14F-4D97-AF65-F5344CB8AC3E}">
        <p14:creationId xmlns:p14="http://schemas.microsoft.com/office/powerpoint/2010/main" val="819396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2016, fourteen counties had employees funded by local governments. While the employees funded range from deputy clerks to administrative support staff to funds to pay retired judges, most of the funds are for assistant district attorneys and support staff in DA’s offices. Mecklenburg County courts are the single largest recipients. The District Attorney’s office in Mecklenburg County has funding from Mecklenburg County and the City of Charlotte for over 25 assistant prosecutors and a similar number of support positions.  In 2015-16, the court system in Mecklenburg received over $3.2 million</a:t>
            </a:r>
          </a:p>
          <a:p>
            <a:endParaRPr lang="en-US" dirty="0"/>
          </a:p>
          <a:p>
            <a:pPr lvl="0"/>
            <a:r>
              <a:rPr lang="en-US" dirty="0"/>
              <a:t>District courts hearing felonies. </a:t>
            </a:r>
          </a:p>
          <a:p>
            <a:pPr lvl="0"/>
            <a:r>
              <a:rPr lang="en-US" dirty="0"/>
              <a:t>Problem-solving courts.</a:t>
            </a:r>
          </a:p>
          <a:p>
            <a:pPr lvl="0"/>
            <a:r>
              <a:rPr lang="en-US" dirty="0"/>
              <a:t>Family courts.</a:t>
            </a:r>
          </a:p>
          <a:p>
            <a:pPr lvl="0"/>
            <a:r>
              <a:rPr lang="en-US" dirty="0"/>
              <a:t>Local government providing funding for court employees.</a:t>
            </a:r>
          </a:p>
          <a:p>
            <a:pPr lvl="0"/>
            <a:r>
              <a:rPr lang="en-US" dirty="0"/>
              <a:t>Court costs funding local programs.</a:t>
            </a:r>
          </a:p>
          <a:p>
            <a:pPr lvl="0"/>
            <a:r>
              <a:rPr lang="en-US" dirty="0"/>
              <a:t>Local government funding, or obtaining grants for unique local programs for juvenile, criminal or domestic cases.</a:t>
            </a:r>
          </a:p>
          <a:p>
            <a:endParaRPr lang="en-US" dirty="0"/>
          </a:p>
        </p:txBody>
      </p:sp>
      <p:sp>
        <p:nvSpPr>
          <p:cNvPr id="4" name="Slide Number Placeholder 3"/>
          <p:cNvSpPr>
            <a:spLocks noGrp="1"/>
          </p:cNvSpPr>
          <p:nvPr>
            <p:ph type="sldNum" sz="quarter" idx="10"/>
          </p:nvPr>
        </p:nvSpPr>
        <p:spPr/>
        <p:txBody>
          <a:bodyPr/>
          <a:lstStyle/>
          <a:p>
            <a:fld id="{429CAD2D-793C-4318-B15B-E256B8653E82}" type="slidenum">
              <a:rPr lang="en-US" smtClean="0"/>
              <a:t>16</a:t>
            </a:fld>
            <a:endParaRPr lang="en-US"/>
          </a:p>
        </p:txBody>
      </p:sp>
    </p:spTree>
    <p:extLst>
      <p:ext uri="{BB962C8B-B14F-4D97-AF65-F5344CB8AC3E}">
        <p14:creationId xmlns:p14="http://schemas.microsoft.com/office/powerpoint/2010/main" val="1542122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9CAD2D-793C-4318-B15B-E256B8653E82}" type="slidenum">
              <a:rPr lang="en-US" smtClean="0"/>
              <a:t>18</a:t>
            </a:fld>
            <a:endParaRPr lang="en-US"/>
          </a:p>
        </p:txBody>
      </p:sp>
    </p:spTree>
    <p:extLst>
      <p:ext uri="{BB962C8B-B14F-4D97-AF65-F5344CB8AC3E}">
        <p14:creationId xmlns:p14="http://schemas.microsoft.com/office/powerpoint/2010/main" val="785064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way to close the talk, by connecting the work of the courts with the work of the Founding Fathers, and either implicitly or explicitly, to the Magna Carta. The seeking of justice is a bedrock, foundational piece of a civil society. It is never finished, but the effort to promote a more just and fair society with the help of an effective court system will always be a major building block as we seek to create a “more perfect union”, as our Federal Constitution calls us to do. </a:t>
            </a:r>
          </a:p>
          <a:p>
            <a:endParaRPr lang="en-US" dirty="0"/>
          </a:p>
          <a:p>
            <a:r>
              <a:rPr lang="en-US" dirty="0"/>
              <a:t>Individual speakers will no doubt have other closing that are more appropriate to their particular talk.</a:t>
            </a:r>
          </a:p>
        </p:txBody>
      </p:sp>
      <p:sp>
        <p:nvSpPr>
          <p:cNvPr id="4" name="Slide Number Placeholder 3"/>
          <p:cNvSpPr>
            <a:spLocks noGrp="1"/>
          </p:cNvSpPr>
          <p:nvPr>
            <p:ph type="sldNum" sz="quarter" idx="10"/>
          </p:nvPr>
        </p:nvSpPr>
        <p:spPr/>
        <p:txBody>
          <a:bodyPr/>
          <a:lstStyle/>
          <a:p>
            <a:fld id="{3C3AC485-06A9-41FF-A4DE-F36B446E5461}" type="slidenum">
              <a:rPr lang="en-US" smtClean="0"/>
              <a:t>19</a:t>
            </a:fld>
            <a:endParaRPr lang="en-US"/>
          </a:p>
        </p:txBody>
      </p:sp>
    </p:spTree>
    <p:extLst>
      <p:ext uri="{BB962C8B-B14F-4D97-AF65-F5344CB8AC3E}">
        <p14:creationId xmlns:p14="http://schemas.microsoft.com/office/powerpoint/2010/main" val="1830492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Million filings in 1972</a:t>
            </a:r>
          </a:p>
          <a:p>
            <a:r>
              <a:rPr lang="en-US" dirty="0"/>
              <a:t>2400 jury trials</a:t>
            </a:r>
          </a:p>
          <a:p>
            <a:r>
              <a:rPr lang="en-US" dirty="0"/>
              <a:t>Traffic waiver rate of 69%</a:t>
            </a:r>
          </a:p>
          <a:p>
            <a:endParaRPr lang="en-US" dirty="0"/>
          </a:p>
          <a:p>
            <a:r>
              <a:rPr lang="en-US" dirty="0"/>
              <a:t>2.4 million filings in 2015.  </a:t>
            </a:r>
          </a:p>
          <a:p>
            <a:r>
              <a:rPr lang="en-US" dirty="0"/>
              <a:t>127 jury trials</a:t>
            </a:r>
          </a:p>
          <a:p>
            <a:r>
              <a:rPr lang="en-US" dirty="0"/>
              <a:t>Waiver rate in the 30% range</a:t>
            </a:r>
          </a:p>
          <a:p>
            <a:endParaRPr lang="en-US" dirty="0"/>
          </a:p>
        </p:txBody>
      </p:sp>
      <p:sp>
        <p:nvSpPr>
          <p:cNvPr id="4" name="Slide Number Placeholder 3"/>
          <p:cNvSpPr>
            <a:spLocks noGrp="1"/>
          </p:cNvSpPr>
          <p:nvPr>
            <p:ph type="sldNum" sz="quarter" idx="10"/>
          </p:nvPr>
        </p:nvSpPr>
        <p:spPr/>
        <p:txBody>
          <a:bodyPr/>
          <a:lstStyle/>
          <a:p>
            <a:fld id="{429CAD2D-793C-4318-B15B-E256B8653E82}" type="slidenum">
              <a:rPr lang="en-US" smtClean="0"/>
              <a:t>3</a:t>
            </a:fld>
            <a:endParaRPr lang="en-US"/>
          </a:p>
        </p:txBody>
      </p:sp>
    </p:spTree>
    <p:extLst>
      <p:ext uri="{BB962C8B-B14F-4D97-AF65-F5344CB8AC3E}">
        <p14:creationId xmlns:p14="http://schemas.microsoft.com/office/powerpoint/2010/main" val="2019277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9CAD2D-793C-4318-B15B-E256B8653E82}" type="slidenum">
              <a:rPr lang="en-US" smtClean="0"/>
              <a:t>4</a:t>
            </a:fld>
            <a:endParaRPr lang="en-US"/>
          </a:p>
        </p:txBody>
      </p:sp>
    </p:spTree>
    <p:extLst>
      <p:ext uri="{BB962C8B-B14F-4D97-AF65-F5344CB8AC3E}">
        <p14:creationId xmlns:p14="http://schemas.microsoft.com/office/powerpoint/2010/main" val="1199767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9CAD2D-793C-4318-B15B-E256B8653E82}" type="slidenum">
              <a:rPr lang="en-US" smtClean="0"/>
              <a:t>5</a:t>
            </a:fld>
            <a:endParaRPr lang="en-US"/>
          </a:p>
        </p:txBody>
      </p:sp>
    </p:spTree>
    <p:extLst>
      <p:ext uri="{BB962C8B-B14F-4D97-AF65-F5344CB8AC3E}">
        <p14:creationId xmlns:p14="http://schemas.microsoft.com/office/powerpoint/2010/main" val="2154168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There were 112 judges on the bench. Three were females. Two were African-American. There were thirty judicial districts, the largest of which (Mecklenburg County) had seven judges. There were six districts that had only two.  </a:t>
            </a:r>
          </a:p>
          <a:p>
            <a:endParaRPr lang="en-US" dirty="0"/>
          </a:p>
        </p:txBody>
      </p:sp>
      <p:sp>
        <p:nvSpPr>
          <p:cNvPr id="4" name="Slide Number Placeholder 3"/>
          <p:cNvSpPr>
            <a:spLocks noGrp="1"/>
          </p:cNvSpPr>
          <p:nvPr>
            <p:ph type="sldNum" sz="quarter" idx="10"/>
          </p:nvPr>
        </p:nvSpPr>
        <p:spPr/>
        <p:txBody>
          <a:bodyPr/>
          <a:lstStyle/>
          <a:p>
            <a:fld id="{429CAD2D-793C-4318-B15B-E256B8653E82}" type="slidenum">
              <a:rPr lang="en-US" smtClean="0"/>
              <a:t>6</a:t>
            </a:fld>
            <a:endParaRPr lang="en-US"/>
          </a:p>
        </p:txBody>
      </p:sp>
    </p:spTree>
    <p:extLst>
      <p:ext uri="{BB962C8B-B14F-4D97-AF65-F5344CB8AC3E}">
        <p14:creationId xmlns:p14="http://schemas.microsoft.com/office/powerpoint/2010/main" val="825205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54% WM</a:t>
            </a:r>
          </a:p>
          <a:p>
            <a:r>
              <a:rPr lang="en-US" dirty="0"/>
              <a:t>25% WF of the judges are white males</a:t>
            </a:r>
          </a:p>
          <a:p>
            <a:r>
              <a:rPr lang="en-US" dirty="0"/>
              <a:t>25% BF</a:t>
            </a:r>
          </a:p>
          <a:p>
            <a:r>
              <a:rPr lang="en-US" dirty="0"/>
              <a:t>7% BM</a:t>
            </a:r>
          </a:p>
          <a:p>
            <a:endParaRPr lang="en-US" dirty="0"/>
          </a:p>
          <a:p>
            <a:r>
              <a:rPr lang="en-US" dirty="0"/>
              <a:t>850 people served</a:t>
            </a:r>
          </a:p>
          <a:p>
            <a:endParaRPr lang="en-US" dirty="0"/>
          </a:p>
          <a:p>
            <a:r>
              <a:rPr lang="en-US" dirty="0"/>
              <a:t>26</a:t>
            </a:r>
            <a:r>
              <a:rPr lang="en-US" baseline="30000" dirty="0"/>
              <a:t>th</a:t>
            </a:r>
            <a:r>
              <a:rPr lang="en-US" dirty="0"/>
              <a:t> had </a:t>
            </a:r>
          </a:p>
          <a:p>
            <a:endParaRPr lang="en-US" dirty="0"/>
          </a:p>
        </p:txBody>
      </p:sp>
      <p:sp>
        <p:nvSpPr>
          <p:cNvPr id="4" name="Slide Number Placeholder 3"/>
          <p:cNvSpPr>
            <a:spLocks noGrp="1"/>
          </p:cNvSpPr>
          <p:nvPr>
            <p:ph type="sldNum" sz="quarter" idx="10"/>
          </p:nvPr>
        </p:nvSpPr>
        <p:spPr/>
        <p:txBody>
          <a:bodyPr/>
          <a:lstStyle/>
          <a:p>
            <a:fld id="{429CAD2D-793C-4318-B15B-E256B8653E82}" type="slidenum">
              <a:rPr lang="en-US" smtClean="0"/>
              <a:t>7</a:t>
            </a:fld>
            <a:endParaRPr lang="en-US"/>
          </a:p>
        </p:txBody>
      </p:sp>
      <p:pic>
        <p:nvPicPr>
          <p:cNvPr id="6146" name="Picture 2" descr="http://www.brooklyneagle.com/sites/default/files/styles/panopoly_image_original/public/hispanic-heritage-month-celebration.jpg?itok=1I2dpjG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688181" y="513073"/>
            <a:ext cx="5328095" cy="3613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218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1970, there were just over 5 million NC residents, 74,000 of whom were of Hispanic origin. </a:t>
            </a:r>
          </a:p>
          <a:p>
            <a:endParaRPr lang="en-US" dirty="0"/>
          </a:p>
          <a:p>
            <a:r>
              <a:rPr lang="en-US" dirty="0"/>
              <a:t>Today, there are 270 judges currently serving the district court, in a state with over 10 million residents, 800,000 0f whom are of Hispanic origin. </a:t>
            </a:r>
          </a:p>
        </p:txBody>
      </p:sp>
      <p:sp>
        <p:nvSpPr>
          <p:cNvPr id="4" name="Slide Number Placeholder 3"/>
          <p:cNvSpPr>
            <a:spLocks noGrp="1"/>
          </p:cNvSpPr>
          <p:nvPr>
            <p:ph type="sldNum" sz="quarter" idx="10"/>
          </p:nvPr>
        </p:nvSpPr>
        <p:spPr/>
        <p:txBody>
          <a:bodyPr/>
          <a:lstStyle/>
          <a:p>
            <a:fld id="{429CAD2D-793C-4318-B15B-E256B8653E82}" type="slidenum">
              <a:rPr lang="en-US" smtClean="0"/>
              <a:t>8</a:t>
            </a:fld>
            <a:endParaRPr lang="en-US"/>
          </a:p>
        </p:txBody>
      </p:sp>
    </p:spTree>
    <p:extLst>
      <p:ext uri="{BB962C8B-B14F-4D97-AF65-F5344CB8AC3E}">
        <p14:creationId xmlns:p14="http://schemas.microsoft.com/office/powerpoint/2010/main" val="1191715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9CAD2D-793C-4318-B15B-E256B8653E82}" type="slidenum">
              <a:rPr lang="en-US" smtClean="0"/>
              <a:t>9</a:t>
            </a:fld>
            <a:endParaRPr lang="en-US"/>
          </a:p>
        </p:txBody>
      </p:sp>
    </p:spTree>
    <p:extLst>
      <p:ext uri="{BB962C8B-B14F-4D97-AF65-F5344CB8AC3E}">
        <p14:creationId xmlns:p14="http://schemas.microsoft.com/office/powerpoint/2010/main" val="4100619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Juvenile crime, school to prison pipeline.</a:t>
            </a:r>
          </a:p>
          <a:p>
            <a:endParaRPr lang="en-US" dirty="0"/>
          </a:p>
          <a:p>
            <a:r>
              <a:rPr lang="en-US" dirty="0"/>
              <a:t>Domestic Violence</a:t>
            </a:r>
          </a:p>
          <a:p>
            <a:br>
              <a:rPr lang="en-US" dirty="0"/>
            </a:br>
            <a:r>
              <a:rPr lang="en-US" dirty="0"/>
              <a:t>Family breakup whether over a trailer or a mansion</a:t>
            </a:r>
          </a:p>
          <a:p>
            <a:br>
              <a:rPr lang="en-US" dirty="0"/>
            </a:br>
            <a:r>
              <a:rPr lang="en-US" dirty="0"/>
              <a:t>Changing definition of family since Archie Bunker</a:t>
            </a:r>
          </a:p>
          <a:p>
            <a:endParaRPr lang="en-US" dirty="0"/>
          </a:p>
          <a:p>
            <a:endParaRPr lang="en-US" dirty="0"/>
          </a:p>
        </p:txBody>
      </p:sp>
      <p:sp>
        <p:nvSpPr>
          <p:cNvPr id="4" name="Slide Number Placeholder 3"/>
          <p:cNvSpPr>
            <a:spLocks noGrp="1"/>
          </p:cNvSpPr>
          <p:nvPr>
            <p:ph type="sldNum" sz="quarter" idx="10"/>
          </p:nvPr>
        </p:nvSpPr>
        <p:spPr/>
        <p:txBody>
          <a:bodyPr/>
          <a:lstStyle/>
          <a:p>
            <a:fld id="{429CAD2D-793C-4318-B15B-E256B8653E82}" type="slidenum">
              <a:rPr lang="en-US" smtClean="0"/>
              <a:t>10</a:t>
            </a:fld>
            <a:endParaRPr lang="en-US"/>
          </a:p>
        </p:txBody>
      </p:sp>
    </p:spTree>
    <p:extLst>
      <p:ext uri="{BB962C8B-B14F-4D97-AF65-F5344CB8AC3E}">
        <p14:creationId xmlns:p14="http://schemas.microsoft.com/office/powerpoint/2010/main" val="2307383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court-house-column-blue.jpg"/>
          <p:cNvPicPr>
            <a:picLocks noChangeAspect="1"/>
          </p:cNvPicPr>
          <p:nvPr userDrawn="1"/>
        </p:nvPicPr>
        <p:blipFill rotWithShape="1">
          <a:blip r:embed="rId2">
            <a:extLst>
              <a:ext uri="{28A0092B-C50C-407E-A947-70E740481C1C}">
                <a14:useLocalDpi xmlns:a14="http://schemas.microsoft.com/office/drawing/2010/main" val="0"/>
              </a:ext>
            </a:extLst>
          </a:blip>
          <a:srcRect l="930" t="45263" r="843" b="4324"/>
          <a:stretch/>
        </p:blipFill>
        <p:spPr>
          <a:xfrm>
            <a:off x="0" y="-1"/>
            <a:ext cx="12192000" cy="3867321"/>
          </a:xfrm>
          <a:prstGeom prst="rect">
            <a:avLst/>
          </a:prstGeom>
        </p:spPr>
      </p:pic>
      <p:pic>
        <p:nvPicPr>
          <p:cNvPr id="4" name="Picture 3" descr="anniversary site logo-edited-07.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42099" y="444002"/>
            <a:ext cx="7497433" cy="2702402"/>
          </a:xfrm>
          <a:prstGeom prst="rect">
            <a:avLst/>
          </a:prstGeom>
        </p:spPr>
      </p:pic>
      <p:sp>
        <p:nvSpPr>
          <p:cNvPr id="11" name="Rectangle 10"/>
          <p:cNvSpPr/>
          <p:nvPr userDrawn="1"/>
        </p:nvSpPr>
        <p:spPr>
          <a:xfrm>
            <a:off x="0" y="3520993"/>
            <a:ext cx="12192000" cy="34438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78375" y="2512593"/>
            <a:ext cx="3227304" cy="3227304"/>
          </a:xfrm>
          <a:prstGeom prst="rect">
            <a:avLst/>
          </a:prstGeom>
        </p:spPr>
      </p:pic>
    </p:spTree>
    <p:extLst>
      <p:ext uri="{BB962C8B-B14F-4D97-AF65-F5344CB8AC3E}">
        <p14:creationId xmlns:p14="http://schemas.microsoft.com/office/powerpoint/2010/main" val="3450848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0091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9" descr="NCAOC_RGB_ScreenSav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7149" y="185785"/>
            <a:ext cx="3505200" cy="102552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1"/>
          <p:cNvGrpSpPr/>
          <p:nvPr userDrawn="1"/>
        </p:nvGrpSpPr>
        <p:grpSpPr>
          <a:xfrm>
            <a:off x="0" y="3396949"/>
            <a:ext cx="12199172" cy="3461051"/>
            <a:chOff x="0" y="3377899"/>
            <a:chExt cx="12199172" cy="3461051"/>
          </a:xfrm>
        </p:grpSpPr>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14540" t="44078" r="14362" b="28832"/>
            <a:stretch/>
          </p:blipFill>
          <p:spPr>
            <a:xfrm>
              <a:off x="0" y="3775933"/>
              <a:ext cx="12199172" cy="3063017"/>
            </a:xfrm>
            <a:prstGeom prst="rect">
              <a:avLst/>
            </a:prstGeom>
          </p:spPr>
        </p:pic>
        <p:sp>
          <p:nvSpPr>
            <p:cNvPr id="9" name="Rectangle 8"/>
            <p:cNvSpPr/>
            <p:nvPr userDrawn="1"/>
          </p:nvSpPr>
          <p:spPr>
            <a:xfrm>
              <a:off x="0" y="3377899"/>
              <a:ext cx="12192000" cy="419549"/>
            </a:xfrm>
            <a:prstGeom prst="rect">
              <a:avLst/>
            </a:prstGeom>
            <a:solidFill>
              <a:srgbClr val="003D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81208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2100" y="346327"/>
            <a:ext cx="11408899" cy="707085"/>
          </a:xfrm>
        </p:spPr>
        <p:txBody>
          <a:bodyPr/>
          <a:lstStyle/>
          <a:p>
            <a:r>
              <a:rPr lang="en-US" dirty="0"/>
              <a:t>Click to edit Master title style</a:t>
            </a:r>
          </a:p>
        </p:txBody>
      </p:sp>
      <p:sp>
        <p:nvSpPr>
          <p:cNvPr id="3" name="Content Placeholder 2"/>
          <p:cNvSpPr>
            <a:spLocks noGrp="1"/>
          </p:cNvSpPr>
          <p:nvPr>
            <p:ph idx="1"/>
          </p:nvPr>
        </p:nvSpPr>
        <p:spPr>
          <a:xfrm>
            <a:off x="402100" y="1212947"/>
            <a:ext cx="6006007" cy="4227276"/>
          </a:xfrm>
        </p:spPr>
        <p:txBody>
          <a:bodyPr/>
          <a:lstStyle>
            <a:lvl1pPr marL="342900" indent="-342900">
              <a:lnSpc>
                <a:spcPct val="100000"/>
              </a:lnSpc>
              <a:buSzPct val="125000"/>
              <a:buFont typeface="Arial"/>
              <a:buChar char="•"/>
              <a:defRPr/>
            </a:lvl1pPr>
            <a:lvl2pPr>
              <a:lnSpc>
                <a:spcPct val="100000"/>
              </a:lnSpc>
              <a:buSzPct val="100000"/>
              <a:defRPr/>
            </a:lvl2pPr>
            <a:lvl3pPr marL="1257300" indent="-342900">
              <a:lnSpc>
                <a:spcPct val="100000"/>
              </a:lnSpc>
              <a:buFont typeface="Arial"/>
              <a:buChar char="•"/>
              <a:defRPr sz="2200"/>
            </a:lvl3pPr>
            <a:lvl4pPr marL="1714500" indent="-342900">
              <a:lnSpc>
                <a:spcPct val="100000"/>
              </a:lnSpc>
              <a:buClr>
                <a:srgbClr val="AE936C"/>
              </a:buClr>
              <a:buFont typeface="Wingdings" charset="2"/>
              <a:buChar char="§"/>
              <a:defRPr sz="2200"/>
            </a:lvl4pPr>
            <a:lvl5pPr marL="2286000" indent="-457200">
              <a:lnSpc>
                <a:spcPct val="100000"/>
              </a:lnSpc>
              <a:buClr>
                <a:srgbClr val="AE936C"/>
              </a:buClr>
              <a:buSzPct val="125000"/>
              <a:buFont typeface="Arial"/>
              <a:buChar char="•"/>
              <a:defRPr sz="2200"/>
            </a:lvl5pPr>
            <a:lvl6pPr marL="2743200" indent="-457200">
              <a:lnSpc>
                <a:spcPct val="100000"/>
              </a:lnSpc>
              <a:buClr>
                <a:srgbClr val="AE936C"/>
              </a:buClr>
              <a:buSzPct val="100000"/>
              <a:buFont typeface="Wingdings" charset="2"/>
              <a:buChar char="§"/>
              <a:defRPr sz="2200"/>
            </a:lvl6pPr>
            <a:lvl7pPr marL="3086100" indent="-342900">
              <a:lnSpc>
                <a:spcPct val="100000"/>
              </a:lnSpc>
              <a:buClr>
                <a:srgbClr val="AE936C"/>
              </a:buClr>
              <a:buSzPct val="125000"/>
              <a:buFont typeface="Arial"/>
              <a:buChar char="•"/>
              <a:defRPr sz="2200"/>
            </a:lvl7pPr>
            <a:lvl8pPr marL="3657600" indent="-457200">
              <a:lnSpc>
                <a:spcPct val="100000"/>
              </a:lnSpc>
              <a:buClr>
                <a:srgbClr val="AE936C"/>
              </a:buClr>
              <a:buSzPct val="100000"/>
              <a:buFont typeface="Wingdings" charset="2"/>
              <a:buChar char="§"/>
              <a:defRPr sz="2200" baseline="0"/>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Tree>
    <p:extLst>
      <p:ext uri="{BB962C8B-B14F-4D97-AF65-F5344CB8AC3E}">
        <p14:creationId xmlns:p14="http://schemas.microsoft.com/office/powerpoint/2010/main" val="377293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901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094" y="577212"/>
            <a:ext cx="10521419" cy="1226457"/>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8909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4593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4593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9973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0859" y="418479"/>
            <a:ext cx="11408899" cy="1226457"/>
          </a:xfrm>
        </p:spPr>
        <p:txBody>
          <a:bodyPr/>
          <a:lstStyle/>
          <a:p>
            <a:r>
              <a:rPr lang="en-US"/>
              <a:t>Click to edit Master title style</a:t>
            </a:r>
          </a:p>
        </p:txBody>
      </p:sp>
    </p:spTree>
    <p:extLst>
      <p:ext uri="{BB962C8B-B14F-4D97-AF65-F5344CB8AC3E}">
        <p14:creationId xmlns:p14="http://schemas.microsoft.com/office/powerpoint/2010/main" val="3421306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881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06810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60682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6490" y="317469"/>
            <a:ext cx="11594509" cy="1125446"/>
          </a:xfrm>
          <a:prstGeom prst="rect">
            <a:avLst/>
          </a:prstGeom>
        </p:spPr>
        <p:txBody>
          <a:bodyPr vert="horz" lIns="91440" tIns="45720" rIns="91440" bIns="45720" rtlCol="0" anchor="t">
            <a:normAutofit/>
          </a:bodyPr>
          <a:lstStyle/>
          <a:p>
            <a:r>
              <a:rPr lang="en-US" altLang="en-US" dirty="0"/>
              <a:t>Slide Title Trajan Pro 3 - 36pt</a:t>
            </a:r>
            <a:endParaRPr lang="en-US" dirty="0"/>
          </a:p>
        </p:txBody>
      </p:sp>
      <p:sp>
        <p:nvSpPr>
          <p:cNvPr id="3" name="Text Placeholder 2"/>
          <p:cNvSpPr>
            <a:spLocks noGrp="1"/>
          </p:cNvSpPr>
          <p:nvPr>
            <p:ph type="body" idx="1"/>
          </p:nvPr>
        </p:nvSpPr>
        <p:spPr>
          <a:xfrm>
            <a:off x="346385" y="1470515"/>
            <a:ext cx="6942116" cy="4114013"/>
          </a:xfrm>
          <a:prstGeom prst="rect">
            <a:avLst/>
          </a:prstGeom>
        </p:spPr>
        <p:txBody>
          <a:bodyPr vert="horz" lIns="91440" tIns="45720" rIns="91440" bIns="45720" rtlCol="0">
            <a:normAutofit/>
          </a:bodyPr>
          <a:lstStyle/>
          <a:p>
            <a:pPr marL="0" indent="0" eaLnBrk="1" hangingPunct="1"/>
            <a:r>
              <a:rPr lang="en-US" altLang="en-US" dirty="0"/>
              <a:t> 	This is an example of a typical text slide</a:t>
            </a:r>
          </a:p>
          <a:p>
            <a:pPr lvl="1" eaLnBrk="1" hangingPunct="1"/>
            <a:r>
              <a:rPr lang="en-US" altLang="en-US" dirty="0"/>
              <a:t>Use Calibri 22pt for bullet points</a:t>
            </a:r>
          </a:p>
          <a:p>
            <a:pPr lvl="1" eaLnBrk="1" hangingPunct="1"/>
            <a:r>
              <a:rPr lang="en-US" altLang="en-US" dirty="0"/>
              <a:t>Use single line spacing with 6pt spacing after paragraph</a:t>
            </a:r>
          </a:p>
          <a:p>
            <a:pPr lvl="1" eaLnBrk="1" hangingPunct="1"/>
            <a:r>
              <a:rPr lang="en-US" altLang="en-US" dirty="0"/>
              <a:t>If the slide is text heavy, split the copy into two slides</a:t>
            </a:r>
          </a:p>
          <a:p>
            <a:pPr lvl="1" eaLnBrk="1" hangingPunct="1"/>
            <a:r>
              <a:rPr lang="en-US" altLang="en-US" dirty="0"/>
              <a:t>Bullet points should be kept short</a:t>
            </a:r>
          </a:p>
          <a:p>
            <a:pPr lvl="2" eaLnBrk="1" hangingPunct="1"/>
            <a:r>
              <a:rPr lang="en-US" altLang="en-US" dirty="0"/>
              <a:t>Use Calibri 22pt for all level bullet points</a:t>
            </a:r>
          </a:p>
          <a:p>
            <a:pPr lvl="2" eaLnBrk="1" hangingPunct="1"/>
            <a:endParaRPr lang="en-US" altLang="en-US" dirty="0"/>
          </a:p>
        </p:txBody>
      </p:sp>
      <p:pic>
        <p:nvPicPr>
          <p:cNvPr id="7" name="Picture 6" descr="court-house-column-blue.jpg"/>
          <p:cNvPicPr>
            <a:picLocks noChangeAspect="1"/>
          </p:cNvPicPr>
          <p:nvPr userDrawn="1"/>
        </p:nvPicPr>
        <p:blipFill rotWithShape="1">
          <a:blip r:embed="rId13">
            <a:extLst>
              <a:ext uri="{28A0092B-C50C-407E-A947-70E740481C1C}">
                <a14:useLocalDpi xmlns:a14="http://schemas.microsoft.com/office/drawing/2010/main" val="0"/>
              </a:ext>
            </a:extLst>
          </a:blip>
          <a:srcRect l="930" t="85757" r="843" b="-2715"/>
          <a:stretch/>
        </p:blipFill>
        <p:spPr>
          <a:xfrm>
            <a:off x="-50700" y="6008914"/>
            <a:ext cx="12242700" cy="1306286"/>
          </a:xfrm>
          <a:prstGeom prst="rect">
            <a:avLst/>
          </a:prstGeom>
        </p:spPr>
      </p:pic>
      <p:sp>
        <p:nvSpPr>
          <p:cNvPr id="9" name="TextBox 8"/>
          <p:cNvSpPr txBox="1"/>
          <p:nvPr userDrawn="1"/>
        </p:nvSpPr>
        <p:spPr>
          <a:xfrm>
            <a:off x="5480154" y="6361833"/>
            <a:ext cx="1231040" cy="338554"/>
          </a:xfrm>
          <a:prstGeom prst="rect">
            <a:avLst/>
          </a:prstGeom>
          <a:noFill/>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1F4EB114-DDC2-41B7-B8FE-634590A8549B}" type="slidenum">
              <a:rPr lang="en-US" altLang="en-US" sz="1600" b="0" smtClean="0">
                <a:solidFill>
                  <a:srgbClr val="FFFFFF"/>
                </a:solidFill>
                <a:latin typeface="Trajan Pro" panose="02020502050506020301" pitchFamily="18" charset="0"/>
                <a:cs typeface="Trajan Pro 3"/>
              </a:rPr>
              <a:pPr algn="ctr"/>
              <a:t>‹#›</a:t>
            </a:fld>
            <a:endParaRPr lang="en-US" altLang="en-US" sz="1600" b="0" dirty="0">
              <a:solidFill>
                <a:srgbClr val="FFFFFF"/>
              </a:solidFill>
              <a:latin typeface="Trajan Pro" panose="02020502050506020301" pitchFamily="18" charset="0"/>
              <a:cs typeface="Trajan Pro 3"/>
            </a:endParaRPr>
          </a:p>
        </p:txBody>
      </p:sp>
      <p:pic>
        <p:nvPicPr>
          <p:cNvPr id="11" name="Picture 10" descr="anniversary site logo-white-horizontal.pdf"/>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1055" y="6205276"/>
            <a:ext cx="4782053" cy="536523"/>
          </a:xfrm>
          <a:prstGeom prst="rect">
            <a:avLst/>
          </a:prstGeom>
        </p:spPr>
      </p:pic>
      <p:pic>
        <p:nvPicPr>
          <p:cNvPr id="13" name="Picture 12" descr="court-house-column-blue.jpg"/>
          <p:cNvPicPr>
            <a:picLocks noChangeAspect="1"/>
          </p:cNvPicPr>
          <p:nvPr userDrawn="1"/>
        </p:nvPicPr>
        <p:blipFill rotWithShape="1">
          <a:blip r:embed="rId13">
            <a:extLst>
              <a:ext uri="{28A0092B-C50C-407E-A947-70E740481C1C}">
                <a14:useLocalDpi xmlns:a14="http://schemas.microsoft.com/office/drawing/2010/main" val="0"/>
              </a:ext>
            </a:extLst>
          </a:blip>
          <a:srcRect l="96422" t="85758" r="1989" b="21"/>
          <a:stretch/>
        </p:blipFill>
        <p:spPr>
          <a:xfrm>
            <a:off x="11994061" y="6013359"/>
            <a:ext cx="197939" cy="1095466"/>
          </a:xfrm>
          <a:prstGeom prst="rect">
            <a:avLst/>
          </a:prstGeom>
        </p:spPr>
      </p:pic>
      <p:sp>
        <p:nvSpPr>
          <p:cNvPr id="14" name="Oval 13"/>
          <p:cNvSpPr/>
          <p:nvPr userDrawn="1"/>
        </p:nvSpPr>
        <p:spPr>
          <a:xfrm>
            <a:off x="10641513" y="5518792"/>
            <a:ext cx="1285235" cy="12852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rotWithShape="1">
          <a:blip r:embed="rId15" cstate="print">
            <a:clrChange>
              <a:clrFrom>
                <a:srgbClr val="FFFFFE"/>
              </a:clrFrom>
              <a:clrTo>
                <a:srgbClr val="FFFFFE">
                  <a:alpha val="0"/>
                </a:srgbClr>
              </a:clrTo>
            </a:clrChange>
            <a:extLst>
              <a:ext uri="{28A0092B-C50C-407E-A947-70E740481C1C}">
                <a14:useLocalDpi xmlns:a14="http://schemas.microsoft.com/office/drawing/2010/main" val="0"/>
              </a:ext>
            </a:extLst>
          </a:blip>
          <a:srcRect l="34932" t="22408" r="34680" b="29536"/>
          <a:stretch/>
        </p:blipFill>
        <p:spPr>
          <a:xfrm>
            <a:off x="10572749" y="5403621"/>
            <a:ext cx="1421312" cy="1454379"/>
          </a:xfrm>
          <a:prstGeom prst="rect">
            <a:avLst/>
          </a:prstGeom>
          <a:ln>
            <a:noFill/>
          </a:ln>
        </p:spPr>
      </p:pic>
    </p:spTree>
    <p:extLst>
      <p:ext uri="{BB962C8B-B14F-4D97-AF65-F5344CB8AC3E}">
        <p14:creationId xmlns:p14="http://schemas.microsoft.com/office/powerpoint/2010/main" val="4206409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1" r:id="rId11"/>
  </p:sldLayoutIdLst>
  <p:txStyles>
    <p:titleStyle>
      <a:lvl1pPr algn="l" defTabSz="914400" rtl="0" eaLnBrk="1" latinLnBrk="0" hangingPunct="1">
        <a:lnSpc>
          <a:spcPct val="90000"/>
        </a:lnSpc>
        <a:spcBef>
          <a:spcPct val="0"/>
        </a:spcBef>
        <a:buNone/>
        <a:defRPr sz="3600" b="0" kern="1200">
          <a:solidFill>
            <a:srgbClr val="003D6E"/>
          </a:solidFill>
          <a:latin typeface="Trajan Pro" panose="02020502050506020301" pitchFamily="18" charset="0"/>
          <a:ea typeface="+mj-ea"/>
          <a:cs typeface="Trajan Pro" panose="02020502050506020301" pitchFamily="18" charset="0"/>
        </a:defRPr>
      </a:lvl1pPr>
    </p:titleStyle>
    <p:bodyStyle>
      <a:lvl1pPr marL="342900" marR="0" indent="-342900" algn="l" defTabSz="914400" rtl="0" eaLnBrk="1" fontAlgn="auto" latinLnBrk="0" hangingPunct="1">
        <a:lnSpc>
          <a:spcPct val="100000"/>
        </a:lnSpc>
        <a:spcBef>
          <a:spcPts val="0"/>
        </a:spcBef>
        <a:spcAft>
          <a:spcPts val="600"/>
        </a:spcAft>
        <a:buClr>
          <a:srgbClr val="AE936C"/>
        </a:buClr>
        <a:buSzPct val="125000"/>
        <a:buFont typeface="Arial"/>
        <a:buChar char="•"/>
        <a:tabLst>
          <a:tab pos="457200" algn="l"/>
        </a:tabLst>
        <a:defRPr sz="2400" kern="1200" baseline="0">
          <a:solidFill>
            <a:schemeClr val="tx1"/>
          </a:solidFill>
          <a:latin typeface="Calibri" panose="020F0502020204030204" pitchFamily="34" charset="0"/>
          <a:ea typeface="+mn-ea"/>
          <a:cs typeface="+mn-cs"/>
        </a:defRPr>
      </a:lvl1pPr>
      <a:lvl2pPr marL="914400" indent="-457200" algn="l" defTabSz="914400" rtl="0" eaLnBrk="1" latinLnBrk="0" hangingPunct="1">
        <a:lnSpc>
          <a:spcPct val="100000"/>
        </a:lnSpc>
        <a:spcBef>
          <a:spcPts val="600"/>
        </a:spcBef>
        <a:spcAft>
          <a:spcPts val="0"/>
        </a:spcAft>
        <a:buClr>
          <a:srgbClr val="AE936C"/>
        </a:buClr>
        <a:buSzPct val="100000"/>
        <a:buFont typeface="Wingdings" charset="2"/>
        <a:buChar char="§"/>
        <a:defRPr sz="2200" kern="1200" baseline="0">
          <a:solidFill>
            <a:schemeClr val="tx1"/>
          </a:solidFill>
          <a:latin typeface="Calibri" panose="020F0502020204030204" pitchFamily="34" charset="0"/>
          <a:ea typeface="+mn-ea"/>
          <a:cs typeface="+mn-cs"/>
        </a:defRPr>
      </a:lvl2pPr>
      <a:lvl3pPr marL="1371600" indent="-457200" algn="l" defTabSz="914400" rtl="0" eaLnBrk="1" latinLnBrk="0" hangingPunct="1">
        <a:lnSpc>
          <a:spcPct val="150000"/>
        </a:lnSpc>
        <a:spcBef>
          <a:spcPts val="600"/>
        </a:spcBef>
        <a:buClr>
          <a:srgbClr val="AE936C"/>
        </a:buClr>
        <a:buSzPct val="125000"/>
        <a:buFont typeface="Arial"/>
        <a:buChar char="•"/>
        <a:defRPr sz="22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jpe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6"/>
          <p:cNvSpPr txBox="1">
            <a:spLocks noChangeArrowheads="1"/>
          </p:cNvSpPr>
          <p:nvPr/>
        </p:nvSpPr>
        <p:spPr>
          <a:xfrm>
            <a:off x="914314" y="4493624"/>
            <a:ext cx="10343170" cy="869705"/>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03D6E"/>
                </a:solidFill>
                <a:latin typeface="+mn-lt"/>
                <a:ea typeface="+mj-ea"/>
                <a:cs typeface="+mj-cs"/>
              </a:defRPr>
            </a:lvl1pPr>
          </a:lstStyle>
          <a:p>
            <a:r>
              <a:rPr lang="en-US" altLang="en-US" sz="3200" b="0" dirty="0">
                <a:solidFill>
                  <a:srgbClr val="013B7A"/>
                </a:solidFill>
                <a:latin typeface="Trajan Pro" panose="02020502050506020301" pitchFamily="18" charset="0"/>
                <a:cs typeface="Trajan Pro 3"/>
              </a:rPr>
              <a:t>District Court at 50</a:t>
            </a:r>
          </a:p>
        </p:txBody>
      </p:sp>
      <p:sp>
        <p:nvSpPr>
          <p:cNvPr id="5" name="Rectangle 17"/>
          <p:cNvSpPr txBox="1">
            <a:spLocks noChangeArrowheads="1"/>
          </p:cNvSpPr>
          <p:nvPr/>
        </p:nvSpPr>
        <p:spPr>
          <a:xfrm>
            <a:off x="928747" y="4998580"/>
            <a:ext cx="8885469" cy="774782"/>
          </a:xfrm>
          <a:prstGeom prst="rect">
            <a:avLst/>
          </a:prstGeom>
        </p:spPr>
        <p:txBody>
          <a:bodyPr>
            <a:normAutofit/>
          </a:bodyPr>
          <a:lstStyle>
            <a:lvl1pPr marL="342900" marR="0" indent="-342900" algn="l" defTabSz="914400" rtl="0" eaLnBrk="1" fontAlgn="auto" latinLnBrk="0" hangingPunct="1">
              <a:lnSpc>
                <a:spcPct val="100000"/>
              </a:lnSpc>
              <a:spcBef>
                <a:spcPts val="0"/>
              </a:spcBef>
              <a:spcAft>
                <a:spcPts val="600"/>
              </a:spcAft>
              <a:buClr>
                <a:srgbClr val="0A94D6"/>
              </a:buClr>
              <a:buSzPct val="100000"/>
              <a:buFont typeface="Webdings" panose="05030102010509060703" pitchFamily="18" charset="2"/>
              <a:buNone/>
              <a:tabLst>
                <a:tab pos="457200" algn="l"/>
              </a:tabLst>
              <a:defRPr sz="2200" kern="1200" baseline="0">
                <a:solidFill>
                  <a:schemeClr val="tx1"/>
                </a:solidFill>
                <a:latin typeface="Calibri" panose="020F0502020204030204" pitchFamily="34" charset="0"/>
                <a:ea typeface="+mn-ea"/>
                <a:cs typeface="+mn-cs"/>
              </a:defRPr>
            </a:lvl1pPr>
            <a:lvl2pPr marL="914400" indent="-457200" algn="l" defTabSz="914400" rtl="0" eaLnBrk="1" latinLnBrk="0" hangingPunct="1">
              <a:lnSpc>
                <a:spcPct val="100000"/>
              </a:lnSpc>
              <a:spcBef>
                <a:spcPts val="600"/>
              </a:spcBef>
              <a:spcAft>
                <a:spcPts val="0"/>
              </a:spcAft>
              <a:buClr>
                <a:srgbClr val="0A94D6"/>
              </a:buClr>
              <a:buSzPct val="85000"/>
              <a:buFont typeface="Wingdings" panose="05000000000000000000" pitchFamily="2" charset="2"/>
              <a:buChar char=""/>
              <a:defRPr sz="2200" kern="1200" baseline="0">
                <a:solidFill>
                  <a:schemeClr val="tx1"/>
                </a:solidFill>
                <a:latin typeface="Calibri" panose="020F0502020204030204" pitchFamily="34" charset="0"/>
                <a:ea typeface="+mn-ea"/>
                <a:cs typeface="+mn-cs"/>
              </a:defRPr>
            </a:lvl2pPr>
            <a:lvl3pPr marL="1371600" indent="-457200" algn="l" defTabSz="914400" rtl="0" eaLnBrk="1" latinLnBrk="0" hangingPunct="1">
              <a:lnSpc>
                <a:spcPct val="150000"/>
              </a:lnSpc>
              <a:spcBef>
                <a:spcPts val="600"/>
              </a:spcBef>
              <a:buClr>
                <a:srgbClr val="0A94D6"/>
              </a:buClr>
              <a:buFont typeface="Wingdings 2" panose="05020102010507070707" pitchFamily="18" charset="2"/>
              <a:buChar char=""/>
              <a:defRPr sz="22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pPr>
            <a:r>
              <a:rPr lang="en-US" altLang="en-US" sz="3200" dirty="0">
                <a:solidFill>
                  <a:schemeClr val="accent1">
                    <a:lumMod val="60000"/>
                    <a:lumOff val="40000"/>
                  </a:schemeClr>
                </a:solidFill>
                <a:latin typeface="Trajan Pro" panose="02020502050506020301" pitchFamily="18" charset="0"/>
                <a:cs typeface="Trajan Pro 3"/>
              </a:rPr>
              <a:t>By Jim </a:t>
            </a:r>
            <a:r>
              <a:rPr lang="en-US" altLang="en-US" sz="3200" dirty="0" err="1">
                <a:solidFill>
                  <a:schemeClr val="accent1">
                    <a:lumMod val="60000"/>
                    <a:lumOff val="40000"/>
                  </a:schemeClr>
                </a:solidFill>
                <a:latin typeface="Trajan Pro" panose="02020502050506020301" pitchFamily="18" charset="0"/>
                <a:cs typeface="Trajan Pro 3"/>
              </a:rPr>
              <a:t>Drennan</a:t>
            </a:r>
            <a:endParaRPr lang="en-US" altLang="en-US" sz="3200" dirty="0">
              <a:solidFill>
                <a:schemeClr val="accent1">
                  <a:lumMod val="60000"/>
                  <a:lumOff val="40000"/>
                </a:schemeClr>
              </a:solidFill>
              <a:latin typeface="Trajan Pro" panose="02020502050506020301" pitchFamily="18" charset="0"/>
              <a:cs typeface="Trajan Pro 3"/>
            </a:endParaRPr>
          </a:p>
        </p:txBody>
      </p:sp>
      <p:sp>
        <p:nvSpPr>
          <p:cNvPr id="2" name="TextBox 1">
            <a:extLst>
              <a:ext uri="{FF2B5EF4-FFF2-40B4-BE49-F238E27FC236}">
                <a16:creationId xmlns:a16="http://schemas.microsoft.com/office/drawing/2014/main" id="{47FE9BC5-9E04-4E81-804C-00BD1C50E291}"/>
              </a:ext>
            </a:extLst>
          </p:cNvPr>
          <p:cNvSpPr txBox="1"/>
          <p:nvPr/>
        </p:nvSpPr>
        <p:spPr>
          <a:xfrm>
            <a:off x="11436621" y="6488668"/>
            <a:ext cx="652743" cy="369332"/>
          </a:xfrm>
          <a:prstGeom prst="rect">
            <a:avLst/>
          </a:prstGeom>
          <a:noFill/>
        </p:spPr>
        <p:txBody>
          <a:bodyPr wrap="none" rtlCol="0">
            <a:spAutoFit/>
          </a:bodyPr>
          <a:lstStyle/>
          <a:p>
            <a:r>
              <a:rPr lang="en-US" dirty="0"/>
              <a:t>2016</a:t>
            </a:r>
          </a:p>
        </p:txBody>
      </p:sp>
    </p:spTree>
    <p:extLst>
      <p:ext uri="{BB962C8B-B14F-4D97-AF65-F5344CB8AC3E}">
        <p14:creationId xmlns:p14="http://schemas.microsoft.com/office/powerpoint/2010/main" val="3163171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thenerve.org.php53-13.dfw1-1.websitetestlink.com/wp-content/uploads/2012/02/Convic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568" y="1272157"/>
            <a:ext cx="2954389" cy="22103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descr="domestic violence awareness photo: DOMESTIC VIOLENCE RIBBON DOMESTICVIOLENCERIBBON.jpg"/>
          <p:cNvPicPr>
            <a:picLocks noChangeAspect="1" noChangeArrowheads="1"/>
          </p:cNvPicPr>
          <p:nvPr/>
        </p:nvPicPr>
        <p:blipFill rotWithShape="1">
          <a:blip r:embed="rId4">
            <a:extLst>
              <a:ext uri="{28A0092B-C50C-407E-A947-70E740481C1C}">
                <a14:useLocalDpi xmlns:a14="http://schemas.microsoft.com/office/drawing/2010/main" val="0"/>
              </a:ext>
            </a:extLst>
          </a:blip>
          <a:srcRect l="211669" t="249253" r="-142613" b="-156567"/>
          <a:stretch/>
        </p:blipFill>
        <p:spPr bwMode="auto">
          <a:xfrm>
            <a:off x="1175658" y="811763"/>
            <a:ext cx="214603" cy="45719"/>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s://encrypted-tbn2.gstatic.com/images?q=tbn:ANd9GcTPp0zKf-yHRKIWrUozYDkMmh3hcUiSCvcCiv_IudRvjY3S1tq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3348" y="4120641"/>
            <a:ext cx="2027460" cy="16090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274" name="Picture 10" descr="https://encrypted-tbn3.gstatic.com/images?q=tbn:ANd9GcTm57GFlJbIj0lotdJRT4UfJKQlfiAr7lI_rgUABinvx5hOVxAX9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566" y="4077726"/>
            <a:ext cx="2954391" cy="18412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276" name="Picture 12" descr="https://s-media-cache-ak0.pinimg.com/736x/31/9e/b7/319eb7327906d5ecc82cf4b8130ec74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53348" y="1272157"/>
            <a:ext cx="3198311" cy="23987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6" name="Picture 2" descr="http://quoteshouse.com/img/735601-domestic-violence-awareness-quote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5048" y="2361374"/>
            <a:ext cx="2242209" cy="22422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402100" y="346327"/>
            <a:ext cx="11408899" cy="707085"/>
          </a:xfrm>
          <a:prstGeom prst="rect">
            <a:avLst/>
          </a:prstGeom>
        </p:spPr>
        <p:txBody>
          <a:bodyPr/>
          <a:lstStyle>
            <a:lvl1pPr algn="l" defTabSz="914400" rtl="0" eaLnBrk="1" latinLnBrk="0" hangingPunct="1">
              <a:lnSpc>
                <a:spcPct val="90000"/>
              </a:lnSpc>
              <a:spcBef>
                <a:spcPct val="0"/>
              </a:spcBef>
              <a:buNone/>
              <a:defRPr sz="3600" b="0" kern="1200">
                <a:solidFill>
                  <a:srgbClr val="003D6E"/>
                </a:solidFill>
                <a:latin typeface="Trajan Pro" panose="02020502050506020301" pitchFamily="18" charset="0"/>
                <a:ea typeface="+mj-ea"/>
                <a:cs typeface="Trajan Pro" panose="02020502050506020301" pitchFamily="18" charset="0"/>
              </a:defRPr>
            </a:lvl1pPr>
          </a:lstStyle>
          <a:p>
            <a:r>
              <a:rPr lang="en-US" dirty="0"/>
              <a:t>Society Changed</a:t>
            </a:r>
          </a:p>
        </p:txBody>
      </p:sp>
    </p:spTree>
    <p:extLst>
      <p:ext uri="{BB962C8B-B14F-4D97-AF65-F5344CB8AC3E}">
        <p14:creationId xmlns:p14="http://schemas.microsoft.com/office/powerpoint/2010/main" val="331448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10800000" flipV="1">
            <a:off x="402100" y="1279990"/>
            <a:ext cx="1638590" cy="1200329"/>
          </a:xfrm>
          <a:prstGeom prst="rect">
            <a:avLst/>
          </a:prstGeom>
          <a:noFill/>
        </p:spPr>
        <p:txBody>
          <a:bodyPr wrap="none" lIns="91440" tIns="45720" rIns="91440" bIns="45720">
            <a:spAutoFit/>
          </a:bodyPr>
          <a:lstStyle/>
          <a:p>
            <a:pPr algn="ctr"/>
            <a:r>
              <a:rPr lang="en-US"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50B</a:t>
            </a:r>
            <a:endParaRPr lang="en-US"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4" name="Rectangle 3"/>
          <p:cNvSpPr/>
          <p:nvPr/>
        </p:nvSpPr>
        <p:spPr>
          <a:xfrm>
            <a:off x="2040690" y="2106732"/>
            <a:ext cx="2339102"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50-20</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Rectangle 4"/>
          <p:cNvSpPr/>
          <p:nvPr/>
        </p:nvSpPr>
        <p:spPr>
          <a:xfrm>
            <a:off x="4859022" y="2877526"/>
            <a:ext cx="1842172" cy="1200329"/>
          </a:xfrm>
          <a:prstGeom prst="rect">
            <a:avLst/>
          </a:prstGeom>
          <a:noFill/>
        </p:spPr>
        <p:txBody>
          <a:bodyPr wrap="none" lIns="91440" tIns="45720" rIns="91440" bIns="45720">
            <a:spAutoFit/>
          </a:bodyPr>
          <a:lstStyle/>
          <a:p>
            <a:pPr algn="ctr"/>
            <a:r>
              <a:rPr lang="en-US" sz="7200" b="1" dirty="0">
                <a:ln w="0"/>
                <a:solidFill>
                  <a:schemeClr val="accent1"/>
                </a:solidFill>
                <a:effectLst>
                  <a:outerShdw blurRad="38100" dist="25400" dir="5400000" algn="ctr" rotWithShape="0">
                    <a:srgbClr val="6E747A">
                      <a:alpha val="43000"/>
                    </a:srgbClr>
                  </a:outerShdw>
                </a:effectLst>
              </a:rPr>
              <a:t>IV-D</a:t>
            </a:r>
            <a:endParaRPr lang="en-US"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7" name="TextBox 6"/>
          <p:cNvSpPr txBox="1"/>
          <p:nvPr/>
        </p:nvSpPr>
        <p:spPr>
          <a:xfrm>
            <a:off x="7317002" y="3636251"/>
            <a:ext cx="2259616" cy="1370958"/>
          </a:xfrm>
          <a:prstGeom prst="rect">
            <a:avLst/>
          </a:prstGeom>
          <a:noFill/>
        </p:spPr>
        <p:txBody>
          <a:bodyPr wrap="square" rtlCol="0">
            <a:spAutoFit/>
          </a:bodyPr>
          <a:lstStyle/>
          <a:p>
            <a:r>
              <a:rPr lang="en-US" sz="8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50A</a:t>
            </a:r>
            <a:endParaRPr lang="en-US" sz="8000" b="1" dirty="0"/>
          </a:p>
        </p:txBody>
      </p:sp>
      <p:sp>
        <p:nvSpPr>
          <p:cNvPr id="9" name="TextBox 8"/>
          <p:cNvSpPr txBox="1"/>
          <p:nvPr/>
        </p:nvSpPr>
        <p:spPr>
          <a:xfrm>
            <a:off x="9783697" y="4407044"/>
            <a:ext cx="1297172" cy="1200329"/>
          </a:xfrm>
          <a:prstGeom prst="rect">
            <a:avLst/>
          </a:prstGeom>
          <a:noFill/>
        </p:spPr>
        <p:txBody>
          <a:bodyPr wrap="square" rtlCol="0">
            <a:spAutoFit/>
          </a:bodyPr>
          <a:lstStyle/>
          <a:p>
            <a:r>
              <a:rPr lang="en-US" sz="7200" b="1" dirty="0">
                <a:solidFill>
                  <a:srgbClr val="FF0000"/>
                </a:solidFill>
              </a:rPr>
              <a:t>7B</a:t>
            </a:r>
          </a:p>
        </p:txBody>
      </p:sp>
      <p:sp>
        <p:nvSpPr>
          <p:cNvPr id="10" name="Title 1"/>
          <p:cNvSpPr txBox="1">
            <a:spLocks/>
          </p:cNvSpPr>
          <p:nvPr/>
        </p:nvSpPr>
        <p:spPr>
          <a:xfrm>
            <a:off x="402100" y="346327"/>
            <a:ext cx="11408899" cy="707085"/>
          </a:xfrm>
          <a:prstGeom prst="rect">
            <a:avLst/>
          </a:prstGeom>
        </p:spPr>
        <p:txBody>
          <a:bodyPr/>
          <a:lstStyle>
            <a:lvl1pPr algn="l" defTabSz="914400" rtl="0" eaLnBrk="1" latinLnBrk="0" hangingPunct="1">
              <a:lnSpc>
                <a:spcPct val="90000"/>
              </a:lnSpc>
              <a:spcBef>
                <a:spcPct val="0"/>
              </a:spcBef>
              <a:buNone/>
              <a:defRPr sz="3600" b="0" kern="1200">
                <a:solidFill>
                  <a:srgbClr val="003D6E"/>
                </a:solidFill>
                <a:latin typeface="Trajan Pro" panose="02020502050506020301" pitchFamily="18" charset="0"/>
                <a:ea typeface="+mj-ea"/>
                <a:cs typeface="Trajan Pro" panose="02020502050506020301" pitchFamily="18" charset="0"/>
              </a:defRPr>
            </a:lvl1pPr>
          </a:lstStyle>
          <a:p>
            <a:r>
              <a:rPr lang="en-US" dirty="0"/>
              <a:t>So Did the Laws</a:t>
            </a:r>
          </a:p>
        </p:txBody>
      </p:sp>
    </p:spTree>
    <p:extLst>
      <p:ext uri="{BB962C8B-B14F-4D97-AF65-F5344CB8AC3E}">
        <p14:creationId xmlns:p14="http://schemas.microsoft.com/office/powerpoint/2010/main" val="75358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2000"/>
                                        <p:tgtEl>
                                          <p:spTgt spid="5">
                                            <p:txEl>
                                              <p:pRg st="0" end="0"/>
                                            </p:txEl>
                                          </p:spTgt>
                                        </p:tgtEl>
                                      </p:cBhvr>
                                    </p:animEffect>
                                    <p:anim calcmode="lin" valueType="num">
                                      <p:cBhvr>
                                        <p:cTn id="21"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22" dur="2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 calcmode="lin" valueType="num">
                                      <p:cBhvr>
                                        <p:cTn id="2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9"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30" dur="10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there was still crime (and traffic)</a:t>
            </a:r>
          </a:p>
        </p:txBody>
      </p:sp>
      <p:pic>
        <p:nvPicPr>
          <p:cNvPr id="1030" name="Picture 6" descr="http://www.speightlawfirm.com/uploads/5/2/6/0/52607011/8635737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260" y="1385193"/>
            <a:ext cx="4059237" cy="30406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81469" y="1234884"/>
            <a:ext cx="5271796" cy="1200329"/>
          </a:xfrm>
          <a:prstGeom prst="rect">
            <a:avLst/>
          </a:prstGeom>
          <a:noFill/>
        </p:spPr>
        <p:txBody>
          <a:bodyPr wrap="square" rtlCol="0">
            <a:spAutoFit/>
          </a:bodyPr>
          <a:lstStyle/>
          <a:p>
            <a:r>
              <a:rPr lang="en-US" sz="7200" dirty="0">
                <a:solidFill>
                  <a:srgbClr val="003D6E"/>
                </a:solidFill>
              </a:rPr>
              <a:t>Discretion</a:t>
            </a:r>
          </a:p>
        </p:txBody>
      </p:sp>
      <p:graphicFrame>
        <p:nvGraphicFramePr>
          <p:cNvPr id="4" name="Diagram 3"/>
          <p:cNvGraphicFramePr/>
          <p:nvPr>
            <p:extLst>
              <p:ext uri="{D42A27DB-BD31-4B8C-83A1-F6EECF244321}">
                <p14:modId xmlns:p14="http://schemas.microsoft.com/office/powerpoint/2010/main" val="2835303959"/>
              </p:ext>
            </p:extLst>
          </p:nvPr>
        </p:nvGraphicFramePr>
        <p:xfrm>
          <a:off x="5948618" y="2423451"/>
          <a:ext cx="4752639" cy="27603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p:nvPr/>
        </p:nvSpPr>
        <p:spPr>
          <a:xfrm>
            <a:off x="861125" y="4684648"/>
            <a:ext cx="3245100" cy="707886"/>
          </a:xfrm>
          <a:prstGeom prst="rect">
            <a:avLst/>
          </a:prstGeom>
          <a:noFill/>
        </p:spPr>
        <p:txBody>
          <a:bodyPr wrap="square" rtlCol="0">
            <a:spAutoFit/>
          </a:bodyPr>
          <a:lstStyle/>
          <a:p>
            <a:r>
              <a:rPr lang="en-US" sz="4000" dirty="0"/>
              <a:t>Class H and I</a:t>
            </a:r>
          </a:p>
        </p:txBody>
      </p:sp>
      <p:sp>
        <p:nvSpPr>
          <p:cNvPr id="6" name="Bent Arrow 5"/>
          <p:cNvSpPr/>
          <p:nvPr/>
        </p:nvSpPr>
        <p:spPr>
          <a:xfrm flipV="1">
            <a:off x="6971071" y="3854245"/>
            <a:ext cx="1366684" cy="737420"/>
          </a:xfrm>
          <a:prstGeom prst="ben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3111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
                                            <p:txEl>
                                              <p:pRg st="0" end="0"/>
                                            </p:txEl>
                                          </p:spTgt>
                                        </p:tgtEl>
                                        <p:attrNameLst>
                                          <p:attrName>ppt_w</p:attrName>
                                        </p:attrNameLst>
                                      </p:cBhvr>
                                      <p:tavLst>
                                        <p:tav tm="0">
                                          <p:val>
                                            <p:strVal val="ppt_w"/>
                                          </p:val>
                                        </p:tav>
                                        <p:tav tm="100000">
                                          <p:val>
                                            <p:fltVal val="0"/>
                                          </p:val>
                                        </p:tav>
                                      </p:tavLst>
                                    </p:anim>
                                    <p:anim calcmode="lin" valueType="num">
                                      <p:cBhvr>
                                        <p:cTn id="7" dur="1000"/>
                                        <p:tgtEl>
                                          <p:spTgt spid="3">
                                            <p:txEl>
                                              <p:pRg st="0" end="0"/>
                                            </p:txEl>
                                          </p:spTgt>
                                        </p:tgtEl>
                                        <p:attrNameLst>
                                          <p:attrName>ppt_h</p:attrName>
                                        </p:attrNameLst>
                                      </p:cBhvr>
                                      <p:tavLst>
                                        <p:tav tm="0">
                                          <p:val>
                                            <p:strVal val="ppt_h"/>
                                          </p:val>
                                        </p:tav>
                                        <p:tav tm="100000">
                                          <p:val>
                                            <p:fltVal val="0"/>
                                          </p:val>
                                        </p:tav>
                                      </p:tavLst>
                                    </p:anim>
                                    <p:anim calcmode="lin" valueType="num">
                                      <p:cBhvr>
                                        <p:cTn id="8" dur="1000"/>
                                        <p:tgtEl>
                                          <p:spTgt spid="3">
                                            <p:txEl>
                                              <p:pRg st="0" end="0"/>
                                            </p:txEl>
                                          </p:spTgt>
                                        </p:tgtEl>
                                        <p:attrNameLst>
                                          <p:attrName>style.rotation</p:attrName>
                                        </p:attrNameLst>
                                      </p:cBhvr>
                                      <p:tavLst>
                                        <p:tav tm="0">
                                          <p:val>
                                            <p:fltVal val="0"/>
                                          </p:val>
                                        </p:tav>
                                        <p:tav tm="100000">
                                          <p:val>
                                            <p:fltVal val="90"/>
                                          </p:val>
                                        </p:tav>
                                      </p:tavLst>
                                    </p:anim>
                                    <p:animEffect transition="out" filter="fade">
                                      <p:cBhvr>
                                        <p:cTn id="9" dur="1000"/>
                                        <p:tgtEl>
                                          <p:spTgt spid="3">
                                            <p:txEl>
                                              <p:pRg st="0" end="0"/>
                                            </p:txEl>
                                          </p:spTgt>
                                        </p:tgtEl>
                                      </p:cBhvr>
                                    </p:animEffect>
                                    <p:set>
                                      <p:cBhvr>
                                        <p:cTn id="10" dur="1" fill="hold">
                                          <p:stCondLst>
                                            <p:cond delay="999"/>
                                          </p:stCondLst>
                                        </p:cTn>
                                        <p:tgtEl>
                                          <p:spTgt spid="3">
                                            <p:txEl>
                                              <p:pRg st="0" end="0"/>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Graphic spid="4" grpId="0">
        <p:bldAsOne/>
      </p:bldGraphic>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859" y="418479"/>
            <a:ext cx="11408899" cy="859715"/>
          </a:xfrm>
        </p:spPr>
        <p:txBody>
          <a:bodyPr/>
          <a:lstStyle/>
          <a:p>
            <a:r>
              <a:rPr lang="en-US" dirty="0"/>
              <a:t>Courts, judge’s roles changed too</a:t>
            </a:r>
          </a:p>
        </p:txBody>
      </p:sp>
      <p:pic>
        <p:nvPicPr>
          <p:cNvPr id="2050" name="Picture 2" descr="http://www.nadcp.org/sites/default/files/nadcp/Is%20there%20a%20drug%20court%20in%20your%20town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771" y="1383935"/>
            <a:ext cx="286125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courts.state.hi.us/images/attachments/DWI_Court_Grad_Feb_25_2016_500.jpg"/>
          <p:cNvPicPr>
            <a:picLocks noChangeAspect="1" noChangeArrowheads="1"/>
          </p:cNvPicPr>
          <p:nvPr/>
        </p:nvPicPr>
        <p:blipFill rotWithShape="1">
          <a:blip r:embed="rId4">
            <a:extLst>
              <a:ext uri="{28A0092B-C50C-407E-A947-70E740481C1C}">
                <a14:useLocalDpi xmlns:a14="http://schemas.microsoft.com/office/drawing/2010/main" val="0"/>
              </a:ext>
            </a:extLst>
          </a:blip>
          <a:srcRect l="6596" r="12390"/>
          <a:stretch/>
        </p:blipFill>
        <p:spPr bwMode="auto">
          <a:xfrm>
            <a:off x="4680155" y="2330447"/>
            <a:ext cx="3732547" cy="27459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AutoShape 6" descr="Image result for family court"/>
          <p:cNvSpPr>
            <a:spLocks noChangeAspect="1" noChangeArrowheads="1"/>
          </p:cNvSpPr>
          <p:nvPr/>
        </p:nvSpPr>
        <p:spPr bwMode="auto">
          <a:xfrm>
            <a:off x="243810" y="-14446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data:image/jpeg;base64,/9j/4AAQSkZJRgABAQAAAQABAAD/2wCEAAkGBxISEhUSEhIWFRUWFxcVFhcXGBcXFxYXFRUWFhYVFxUYHSkgGBolHRUVITEhJSktLi4uFx8zODMtNygtLisBCgoKDg0OFxAQFy0dHR0rLSstKy0tLSstLSstLS0rLS0tLS0tLSstLS0tLSsrLS0tLS0tLS0rLSstLS0rKy0zLf/AABEIALcBEwMBIgACEQEDEQH/xAAcAAAABwEBAAAAAAAAAAAAAAAAAQIDBAUGBwj/xABBEAACAAQDBQUECAUEAgMBAAABAgADESEEEjEFBkFRYRMicYGRBzKh8BRCUmKCscHRFSMzcpJDouHxJLJTc9IW/8QAGgEBAAMBAQEAAAAAAAAAAAAAAAECBAMFBv/EACERAQACAgIDAQEBAQAAAAAAAAABAgMRBDESIUFRYRMi/9oADAMBAAIRAxEAPwDMVYc4Jph4gQ6V6wg1jxHpmiw5QgkdYdNeQhpj0iAiq9fSEMV5wo+ENGJQJqcxCD4wTQ00XiEScNYYdjCWhmZ4x0iFJkia5htTBkGCFY6woKfeIZiaxiHMtGvDk3GpZsuP3uBRKwL0PQxEUw6saolltC9SHUki9tdYr8JiqWPrFrh3U6ERZU5g8EoFKV016aRbygFGY/8AZ5RCSei8ankPm0P4RWmtU6cBwEUveKxuV8ePc+lvsTCGY+dxbXy4CNcs4D7Q/CYrMFh1VAK0NImy8w0aseFmy/6W29vFj8K6SlxY4Efl8DDgn9YjGdzFISHHSIiFpSXYHUD0EY7fTZCTZZoor0EahGBMIx6yyCCKxOtTuEdvOuKkFGKngY0O423vo83I5/lzCAfutoG/eLDfvYoU9qikD4HwMYldY9TFfzrt52WnjLvxAPgYpMZsfCyz2mQqSQKIzqGZjQVVSAYg7gbd7eV2Ln+ZLFq6smgPiNIuNv4J5skqho6lXQ8MymoB6HTzi7mkqpVV7oC0tQ1oKkX5aGIGIx3/AJCya0Bllx94hgCPIXp1iRu5vTKy9lOpKmA1ZHFG0PuHQmtKHSIe09ny8UKyphVpbVlzBSqtS4tUEXoRAXOLkhMry2Ly2tUihDADMpHDmOhii3a2q0h3wsx+zZmOVzbPLaZnqp5itCIXg5mPAMt0lEEirhyFNK0YoRUG/A8TE7FbNkzkCTVV6ceIPMHhAWWPwKtMdlmSVBYkDPwr0FOtucHGXnYXAyiUaYwK6jtZlq359YEBCYw2xhxm8fjCC3z/ANx4j1SCYab51h6lYbZYhBkmG2+dIep81ht1i0Sgw0NuIcYQ0wi8KyacQyViQYTki8SrpH7OC7OJISDyRbyNIhlwzNw9YsckGJXSJ89I8WfmSWXhWCSeONo0RwwMF/DgeEdq8rXblbjxKokzhzidJnLxIifK2Sn2R6RbYLZSD6o8om3O11CK8P8AqvwMsuQFBp6CNpsbABO8WFeQBt8LwvZWxHamWTMPXKaeptGpwO680gVAXxN/hWMmS+bN61OmmlMeL77QFb7w9P8AiDp4RppG66D3nJ6AU+JrFjI2NITSWD/df87RanEyffSLcmkde2LlymeyIzHkO9E6Ru7iH1AQfeN/RaxtFUAUAoOloONdeLWO524W5Mz1DP4bdRBeZMZuigKP1MWcnY8hNJYPVu9+cTxAMdox1jqHGclp7lnN89gLjMM0qgDC8s8mHDwOkeW9r4FpMwqRQgnyI4R7DcRxj2z7qX+lS1s9npwfgfP8x1hPqdlfcacm2XtFpE1J8vUHvDnzHgRHadnYxJ8pZqGqsK+HMRwlTlJB00MbH2e7d7Gb9GmHuTD3TwDcPI/nF1HQtoyJJRnmy1YICxqoNlFTr4QNmpNmIrS5XdIqAosLVp1oCIk4iSHVlOjAg+BFIzuydtPs/LIxC92WT2E41y5SKZXI0NAKg2NIqHt6MY0nsc3dTtVE3kFKnKSeWYrGi+jpMEsKgAdQqutarO4q96EMdOjDkYpZmKl44FWZZqZSCVoQATUDMOpteIOz9m47CnLIxIMrSj5swHLMpFR4xIibS2FLmzWdyQxpXxAA/SBGhlYEUGY5m4nS/QcoERs2zbr80hsjr+cLI+biEH5vHiy9Ukw2w6Q6R80htx4ekQGSfm8IaHCvhCCenxi0QrJhobK/PyYkEeMII+bRbaNGMsHlh3L80hVPm4hs0ZyQrLEnDYV5hpLRnPJQW/IRf7P3Jxcy7Ksoc3Ir/itT60i1a2t1CJmI7lmAIUFHT8o6Rs/2fSRedNZzyXuL+ZMaXZ+7+Fk/05CA8yMx/wAmqY7141p79OU56x17cjwOyZ03+lKmP1UEj10jRYDcPFPdwksfeNT6LX846iqw4qx1jiV+ztSeRb5DH4DcGStO0mO55L3F/U/GNJgNjSJXuSkB50Bb/I3iwCwtVjvXFSvUOVslp7kpIdWGnmKilmIVVBJJsABqSYzL+0LBBqAzGUGhdUOUdb3p5RdRrhBxl94t5mlSJeKwwSdJLgTDeoBppyOovoSIXveJk3CLiMLNYFMs4ZSQHSxNQNaC9OhENoXOP2vh5H9acidCwr/jqYgS96JE1HOFPbzFFRKFVdhW+XML87RktsvLmfR9rLKV1OVMTLIBAYWJvx4V6Lzg9pYybMmSMcmBaVJkd4upXO6GlO6KUWledmN4jadJeN2/tEzpUlkl4MTrIzDOeVCakVrS1BqI3WHRgih2DMAAzAUBNLkDhXlFJtnCS9o4MNKNSR2kltCHXgeXFT/xDu6O1zicOC4Imyz2c0EU7y8fP86xIuCIg7WwCT5Typgqrgg/oR1Bv5RYGEMIlDypv3sJsLiXQjQ68CODDxjPIaj7y3HOPRntV3YGJkGci1mSga/eS5Ppr6x51xUhpb04jSKVnX/K9o3Hk65uVt36VIGY/wA1O6/Xk3nF86A2IBHWOK7B2s2FnpPX3TZ15g+8P1EdnwmISaizJbBlYVBEWlQpJYFgAB0tBkQidiEQVdgo6mkUGP31wsuysZjckBPx0iBoaQIwzb8zyarhbcKtf8oEV8q/qfCfxIMJKfNYBMAGPH09Qgr0/KGnr1+MOu4iRg9kYid/Skuw50ov+RoImKzPSJmIVrNBFo2eC3BnNQzZiyxyXvt+gHxi+we5WEl0LK00/fNv8RQesaaca8/xxtmrH9ctlymc0RSx5KKn0EXGC3Rxkz/RyDnM7vw1+EdXw+GSWKS0VByUAD4Q7HevEj7LjPIn5DA4P2eH/WngdJYJ/wBzftF9gdz8JK/0zMPOYc3wsPhGhywYWO1cNI+Oc5bT9MyZKqKKoUcgAB6CHAsOBIax2MlSFzzpiy10qxAFeV9THRQ4Fh1BFHvHvPKwaSpjI0xZp7rJTKBQGpJPI1FuEXmUOndYgMtmWlRUWYVtAPqsMYfach5rSUmo0xQSyqalaEA5qaGp0jEHH43Zc8nEu+Jwsxv6huyE2H9p07uh4Qv2cETcZjp6mqlhlPMO7kfBRAbfbGOGHkTJ7ColqWpzPAeZoIxmx/4tjpX0lMVLkKxbs5YQEHKSLkgkCoPPwjb7UwInyZklrCYjLXlUWPkaHyjEbk7fXB58BjD2TS2JRm90hiSRXgK1IOhrAWG2ZeOmbLnjEoqzVoe4a50VgzEgaGgPjFnuC8p8BKCBaBckwUF3Hv5hxrrfgRFfJ3nfE7RTD4Z1fDhSZpC1Bs1e8fq1Ki2p5wc3c+fImNM2fiRJVzVpTiqA9LHytbnECFJwMuRtCZgKf+PjJZYJ9hsrMCOVCjU/Dyhe7+3P4cHweODAISZThSVdTcgcxevmQaUi32Buq0qecXip5nz6EA0oqAihp5VHACpi92tjpMiUZ06mRelak6BRxJgMbuJgu1XGIZbLhJzHswwprUW6hclxxAjRbrbJm4fDmRPdJigsEpU/yz9Vqi/h1pFWm/XdEw4KesjhNtSnOlKU841eFxCzEWYhqrAEG4qD0OkTBKLsbZErCoZcnMFJrQsWoTyrpFgIKDiUAYSRC4SYBiYlY4J7V90jKmmZLU5G7y00HNfL9o9AERVbf2QuJlNLYCuqk8D82jnkrMxuO4XpbU6nqXkeXUd0gkHUfPGLnZH0uXUSHdFOo1HjTSsdO/8A4xM5qtCDfxEXuA3elJ9X84y25c/IaY40fZcskbtz55rNMxv7qkekanZe4qimanlb8xHQJWEUaRIRPPy/aM9sl7dy7Vx1r8ZmXutKAAofWBGnyDkIEUW053sHd6Zi8zIyqqmhJJrUitlEafCbiSV/qTHfoKIP1MVHs5xuXEPK/wDkSo/uQ1/Jj6R0QiN2DFS1YnTJmyXi2tq3BbDw0r3JKg8yMzerVMWBMKpApGqIiOmeZmezZgqQtrAk6C5jKbR9oGDlnLLLT24CUKg/iNAfKsShqaQZoBUmg6xmt3dt43Ezv5mDMnD5TRmrmzWy+9S2ui8rxnvaZKedjcLhVegmKBQk5avMKgsOOkB0lVjD7Q9oqScT2DYdwqPkmOxFVFaZgoBqLg6i0FuHvE6Odn4zuzUJWWzfWp9Qk6mmh4j41/tDwCSMdKxDrWVPGSd5AIx8chUjqkQle+0jFTVw0lsPNKCZNVCyGlVdGIOYcKgesUG7ktsbgMVgJhJnSWLpmqWrmJpe57ysD/dEDbmJfD4Wds2eamWyTcLM+3LzWA8iSPxDgItcXO+hbTw+MFpOLlqX5VdVD+jFG8zEAbur/ENkTMKbzcPdOdBVpfwzJGi9mO1e2wYlse9IPZn+ylUPpb8MQtkbEn4Ta0xpUpjhpoJZrBVz96l9SHBsODQqd7Nw0+c/0lpcmYxbs5YoaE1oxNqVLUsYka4Y/DTWOHMyXMYqc0uoaqjWoEZDdHBTcFtGfhhLcyHGZXykqKDNLq+mjMtzqI0ewt0cJhCGlS++NHc5muKGnAVBOg4wjb++WHwk1ZMwTCxyk5VGVVY0zEkiuhsKm0Bo1iHtbZeGnAHES5bBdC9BT8XCFziZshjImAF0JlzFoQCR3WFbEVpHNd2tnS8a07+I4mbnkt3keYFWlwaltKEEUFKWgOhKcPhMO82RKXs1BYiSF71NTUG9PGKfa29U1sCuMwirTNlmBxmMvhwNNcv+Qih3RaTJ2nMw+GnB8K6GoLAqWyigX7ZqSKjUViRsOSuEx0/Z03+hiQTLB+8CFHmAy+KiIE/Cbbk7Uw74Wb/JnOtQD7rEXV0PEVGnKusU2JnzMTstpLV7bBzFExTqUGZQfKtPww9sHZMuY07ZmJqJkli+HmizhSanKeXutT7x5QMDs/G4TaAaYjT0m9yY6KWWYhAUs44MLE15HWsBrsJtGZPwKTMH2ZmZVXK/uqRQOpppT51io3c29PXGzMHi5qu5oUKgBQwXMUFAOB43qvWHMRuMUdmweLm4YMasik5fKhHxrFjsXdPD4dRmHbTM/aGZMu2elARy1MBfwcCBFkBAgQIAoKkE01ahaip0HH0hUBSbbwV+0A1s3jwMVqj5tGrmIGBU6G0ZjESjLcqeB6XHAxg5OPxnyj63cfJuPGfhIHjBGAD83gZvm0ZXcKdfn1gQVfm0CA5ZsfE9jiJU37LrX+0nK3wJjs5EcQm6Ujr+7eM7bCyZlblAG/uXut8QY2cO3qYZOTXqU+kHSDpAEbWUKRx7B41tl7RxEtZJnZiVRB73eIeXQ0J0NLCOxRzj2l7PmpisPi5CM76URWY5pZzLULe4JHlESLbY+N2vPnI8yRLkSAe8rEZ2WnC5NeOgjO+0CbNG1sOZKh5ipKyKdGftJhANxzHGOpSnzANQioBobEVFaEc4psTuvJmYxca7OXQKEUEBQUrQm1SbnjAYrbW6G0sSGxU9pQnKoKy5YoxymoAZbZhelz4xbfQcVtPZ3Zz5RlT0ZSjzBlEyli1NQcpINtaRvAYWIaSzE7c+XiMPh5WLYu8gBc6HKWAFMpJvTTzEXb4eRIkqXCiXITuswzFFUAVBNToNYzHtPn4qTJlTsPNZFV8swLS9boxOtKilK07wie++mAOHVp01f5ksZpa99xmFGUqNOIvSAlTd5UbBzMXhR24l17t0JykZtRUUF9Lxmdl7S2rtNS0mZKw8kNlJW7VABI4toRyit9le0VTETcIamXOBKZgASVrqObIf9sRsFsaYmPmbO+kTJEt3JGWvfFKyxqL5beUQOjbrbP8AoytJfFnETCe0bMe8taA2JJAsNTGV3uwsqZteQk4Ay5koK1TSgpMFa8CDQ1i1wGA2XsolzOHa0IJZ8zkGlf5aeHKKffLCDG4zBPLR5smaiZmQGyGacxJHu0BOvKAb3d3gGzsS2Eecs7DFu7MU17OvG3D7Q84PfvZkmVjZWImLmw88gzKEgVFAxDLfQq1taGNfN3JwRktJWSEzC0wXmAjRszX8tIkYDdeQmHTDTa4hEbMva0OU8gB9W5sa6wFLvdudLbDq+ClBZsshlyWLr41uRYg9OsSdobvTcdKw02afo2JlEFjRXNBc0ytT3gCL2vGrRAoAAoAKADQAaCFRIhPseS09cSyVnIuUPUi1CNAaHU684sRCBChBA4IwcFACDhlpw4d48lv6nQecAZzyXwufU2HxgGJmPGksBjxvSlTTTU31tzhKLOe5ORSNKXFeVDr48olypSroAOZ4nqYUzAamkBHTArmzt3m1rwrpYcIkwjOToPM2+GsLESBFftjC5lzAd5fiOI/WLCBFb1i0TErVtNZ3DHloLPEzauHEt+Qa6/qIr3BEeVas1nUvSi0WjcHM0CGDAiqXLGJjoPsxxmaVNkn6j5h/a4/dT6xgaiL/AHCxfZYxVraarSz4+8p/2kecX41vHJH9c89d0l1KDgQI9Z5w4OAIMQBQIODgCEKWCgxBKLtrZwxOHmyD9dCAeTaqfI0Mc89lWEw7POlT5CNPltmUuAxABKsADYEMNfvR1BYqsHu1hpeJfFqp7V61OY5RmAzUUWvSt6xAzHtA2NOGJw2MwktmmAhWVBeqHMpNOBGZT5RZ71boHHTJM9ZnYMq0e1Wp7ygUOoJYVrGuECkBldlez7BSruhntxMw1H+At61jVSZaooVFCqLBVAAA5ACwgCFCAVChCRChACBAZgLk0HWG+2r7oJ66D1OvlWAVMmBaV4mgAuTx08AYhfxFmtLTkQSKg2qRY0U3Gp58olNIzUz0IF6AcfHX0pDpIUVNAB5CAiSsJMJDO5qCDqSKioIy2FCMp0qDWJRkV94luh09Br51hmTtKWxyq1bVrSwtUCp4kQ/nJ91fM2HpqYBYHKG2nDQXPIX9eXnAMqvvGvTQeg184WBTSARRj93wufU2HxhSywL8eZufUwl5wFib8hc+gvBVc/dHW59BYfGJQcZgLk0HWG+1J90eZsP3MGskC+p5m58uXlDkAIKDgoCLtLBibLK8dV6H5tGRRypoeGo4iNvGf3jwmU9qBY2bx4HzjJyse48o+NPHyanxlV903rAiKfH8v2gRgbXNDKg5E1pTpMBujK4/CQafCDDHlAZ/mkUrMxJMbh3GTNDqrrowDDwIqIWIz+4WN7XBJe8smWfwnu/7SsaGPcrO4iXlWjUzA4MQIESgcCkCDgkUGIECAUIVCRChEBQhUJENYqYQKKe9a3EiorTlat4B5mAuSB42iMu0ULALU97KToFJrStb3IIHWGRs8sQzMQQagg94aUBN1NKEaaMRxNZUjBS0uFFbVJuTQAC/4RAMS5s5nXu0QVzClOfE+9oLjXN0ibRzyXwufU2HoYWIJ5gGpp88BxgAskC+p5m58uXlDkNB2Ogp1b9tfWkDsa+8a9NB6cfOsAU2YCCoJqRTu6jz0B8Yg/w4WM12el6cASa1t56UizpEfFMALmnzw5wFPtbDz5X8/AFSQBnkMTkmKvFSLo/XQ8RC9298cPiyZd5U9bPImUWYCNco+uPC/SGMROmocyAgc2t6Lr60jN7ybEk4wdoGMvELcTFFCD4ClR0rXkefK26zuF41LpDTeCgsfQDxJ/7hBlsfeanRbera+lI5Xsbf7EYRxh9pKXH1Z6Hv5ftV0mr43HGLvZPtNkPMZZoohYhJig+7Xul01FuI9IvW21bV03aIFsBSFw1hsQkxQ8tg6m4ZTUHzhyLqjgQUCAOCMCsAwBQifKDqVbQihhUCsOxisThWRypBNDSt78jAja06QIxzxI/WqOT/AB58EwcRB9qpgxP5gwYmKeAjzG5rvZnjQJs2TWzqJijqtm+BX0joccb2Bi1kYqTN0AfK39rgoa9O9Xyjspj1uLbePX487kV1ff6Ag4KDjS4DgQh5qrQFgCdATc15DjERdpqwbICcq5hb3u6GFBrcH4HlBKfEfEY2WnvMKilRqRU0FeVesQ07ZzWtqsLEhCCpysLAmhpzF+MOydlgCjMzgDLexIBVlzMLkqRY2seOsBJl4pSCa0oaGtr0B/Ig+cLE0n3VPie6P3+ECXIVdFA68dANfACHYgIEon3mJ6Duj9/jD0tQLAU8IaacBat+QufQQYZjoAvjc+gt8YB6sNicD7ozeGn+WnpAEkcat43+Ggh2ARlY6mnQf/o/pSHJcsDQfv5mEu4AqSB4wkTSfdXzaw8hqfhAPw208aCrHkL+p0HnCRJr7xr00X04+ZMOgAWEA2Q545fC59TYekEslRcC/M3Pqbw8YIwEXESaiMrtrZjDvJrGnx+0JUoEuwFKWF2uaCw0FSL9RFHtHaE1+7KQWa4F3y92jUpYEOGrf3SLGImNphyzfDtpqdmTQA5itBcgag6jy1jDysQ8o8Y7Zid15hEwua1YlKklwOAY6enGsc83h2AVJqKHnwMKxon2d3Y3um4ds0qZlr7ym6NTgV/XWOv7sb7SMXRHpKmn6pPdav2G4nob+Mebp0lkPKJ2z9qlaA/PWLKvVkEWGlbmOR7pe0R0CysQxeXYZxeYvmfeX4x1XBTJboJkohlYVDA1zDxgH4ECCgAYKDMJgDgQUFAefRiBC1ZTqIQrKeAhQlqY+fewE+QpFNPWOybu47t8NKm8WUZv7l7rfEGOONI5NG+9mGL/AJU2QTdHzr/a4v8AEH1jdwr6tNf1l5Vd13+NsIrsb25dkQ0FLGlrg6sDUEFRp9oWMWMFMmhRViAOZ62A8Y9JhRpuz1ckmgzBQwAF2Vgymp5GvDjD8jCIhqqgHnx1JpXgKsbdYjPteUBUNmroBqaEC1epHrWIc6bPxAoimWpp3q0NDxzeptXVesBbTMSikKzKCeBPzyMQZm2krSWC+tKaGhy2rrcNpWymFjZiNl7ShIDAgaEOFHjbKKG0TpUlV90AV1PE8LnU6QSrTLxMw94iWldBUMRprqDqfQc4nSsNQBSxIAAtQVNLm1+uvGHZk1VFWIUcyQB6mK/E7WWuWWGZiDQgVHKo+0K8oCyRANBTwhYMUww+InAGY3ZjXKKHkR48dTFkJHAsSOWg9BrAONPFaC55C58+A84PvniFHS59TYfGFKoAoBQcuEGDEApckC9Knmbn1MOiEiDESFQcVO0dsdnmyozlWCmmgbKJhWgvXIai1CaCt4izu2xFQjBpTKVze6K5mKTUNLle5UaGIFhjNry0OVazH71EUgVKgErVqDN3ltrfSKwbQmz/AOmTStP5dPdZM0uYHblWWaGlasKGkWcjZo7TtnNXse7VVDBStaanuml9aC1onIoUUAAA0AsPSArZmxlevanMG7zLp3zL7NsrahSL05gGJknDIgoihR0FIPGYpZaFm4DTnatBBtPHDvHWgv8A8DzgG5sqsZ3bmypbggipOgAqf+PGNGUZtTlHJdfNv29YLsQBQCn6+POA4lvFuo61OXu+pHnGGx2zyh/WPTOMwKsLiMRvDugrVZRQwHFcPimlkXpHV9h79yUTDyMMxlzZaETUmGsqcSakimhNzUUIzaGMrjcHNw3aKqJSYpRsyBqjoSLRi8VgSCSteqnXyPGLVjc7kn1D1PsLeKVie7/TmgVMtjen2lOjr1HnSLSbMy0tYmleVdK+dvOPMGwd72l0SfmdQaqwtMlkaEHW3PXxjr+7O+6kAz27WXbLPFyn/wBiDSnFwPECLzT7VXf66HWCMJkzVdQyMGUioINQRzBEGY5pFAgQIDz4JPWHOyIiMAvOHFHJo+feudKNF3uPjDJxqA+7MBlnxN1+IA84pFV+cAzHUhh7ysGHipqPyjpiv43iVclfKsw7rDWKkCYjIagMKVGo5EdYTgsSJstJi6OquPxAGH49x5RlMDLDZgi5udBagC25WA0iQRW0V2KxswOyoqsRQha3cMD3gdFoVPPxFYYTATple0mEKxDZRb7JIIB01FK261sCpbyZBZjMZnFUNdSR376AkKRc8AesKebMnoezDSzfWorRlpUimqltDY+ESMNsuUl6Zm+03ePUithE2Aq/4MWr2k1i3AqSMtAKG5NwQCOvOLKTJVBRVCjoAIXAgDgQUHAKBg4SIOAVBgwiFAwEebs6Wz9oQQ1QTlZlBKigLAGhNLVPC0TKwisN9vX3Rm66L/l+1YB+IeOLMAspqMGBJvQAVqCQPC0O9kT7xr0Fh+5+bQ6ABYWgImE2eFFHPaGxq17gEVuTwNP+4lhQNBSBBwBQRg4j4nFBK11CswGlQvXh/wAHlAOMsV20MTLSoY3tYC9606cDBLPnTgDLHZr9o6ka/G2g462pEiRs5FykjMyigZrm3G/HrrAZTG7JbEAsZdAfdDWswHnUEctGPK+C3g3PZKsO94Wp4R290ivxeCDC4gnbzRtHZnMUP2v3EQ8Dj5+EfMjU/wDRvER2zePdFXqyihjmW2ditKJDC3I6H9ovW2u0TDVbmb8kNSSwRjd8O5/lTOZln6jdRrxHGOq7L3qw89CamW60zyn/AKi10sLMv3haPLk7CEd5L04fWHhF9sTewrlTEZmCnuTVNJss+P1h048ax2mK379T+/FPcPT0twwDDQgEeBvAjmuC37xfZrl+izhS0xnaWzjmyBSAedIEV/wyfh5wwwJ5QM68VgQI+Xe0cUoeH5wdBzPrAgRMJdL9nGNz4TszrJcp+E0Zf/anlGqgQI9zDO6Q8vLGryMQdYECOjmOBAgQSOBAgQAg4ECAOBAgQBgw0s/N7grwJNh+5gQIBQk1945umi/4/vWHgYOBBAVgVgQIJCsR8djFlKWatOkCBBCNNmtO7qAqCAwaoqCr0KkX5G4rpCsHsxUIZiXfma0HgOdzc3uYECCU+CgQIIJMIYQUCAq9pzHBAVAQSFqdKkEgAA14a9R1Ize0N1e3Gacbmpyilq6CvClBpfW8FAgMJvBup2Whtw5xi9s7MMuaZbkZgaBl0NgRUeYgoEV85i8R8lfxia7VjSnU05cjaBAgRp05v//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descr="http://www.dadvocacy.com/blog/wp-content/uploads/2015/12/Florida-Family-Law-Forms.jpg"/>
          <p:cNvPicPr>
            <a:picLocks noChangeAspect="1" noChangeArrowheads="1"/>
          </p:cNvPicPr>
          <p:nvPr/>
        </p:nvPicPr>
        <p:blipFill rotWithShape="1">
          <a:blip r:embed="rId5">
            <a:extLst>
              <a:ext uri="{28A0092B-C50C-407E-A947-70E740481C1C}">
                <a14:useLocalDpi xmlns:a14="http://schemas.microsoft.com/office/drawing/2010/main" val="0"/>
              </a:ext>
            </a:extLst>
          </a:blip>
          <a:srcRect l="2646" t="5017" r="3072"/>
          <a:stretch/>
        </p:blipFill>
        <p:spPr bwMode="auto">
          <a:xfrm>
            <a:off x="517771" y="3305382"/>
            <a:ext cx="3628103" cy="24427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60" name="Picture 12" descr="http://www.mckinneyonline.com/2013%20Mar/031213veterans-court.jpg"/>
          <p:cNvPicPr>
            <a:picLocks noChangeAspect="1" noChangeArrowheads="1"/>
          </p:cNvPicPr>
          <p:nvPr/>
        </p:nvPicPr>
        <p:blipFill rotWithShape="1">
          <a:blip r:embed="rId6">
            <a:extLst>
              <a:ext uri="{28A0092B-C50C-407E-A947-70E740481C1C}">
                <a14:useLocalDpi xmlns:a14="http://schemas.microsoft.com/office/drawing/2010/main" val="0"/>
              </a:ext>
            </a:extLst>
          </a:blip>
          <a:srcRect r="5154"/>
          <a:stretch/>
        </p:blipFill>
        <p:spPr bwMode="auto">
          <a:xfrm>
            <a:off x="8986683" y="2330447"/>
            <a:ext cx="2684207" cy="28074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04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Fishbowl Gets Bigger</a:t>
            </a:r>
          </a:p>
        </p:txBody>
      </p:sp>
      <p:pic>
        <p:nvPicPr>
          <p:cNvPr id="5122" name="Picture 2" descr="http://uvmbored.com/wp-content/uploads/2016/02/soci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782" y="2053330"/>
            <a:ext cx="4948053" cy="33028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6" name="Picture 6" descr="http://it.santarosa.edu/sites/it.santarosa.edu/files/Smartphones-Laptop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7925" y="2053330"/>
            <a:ext cx="5175998" cy="33028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87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5122"/>
                                        </p:tgtEl>
                                        <p:attrNameLst>
                                          <p:attrName>ppt_w</p:attrName>
                                        </p:attrNameLst>
                                      </p:cBhvr>
                                      <p:tavLst>
                                        <p:tav tm="0">
                                          <p:val>
                                            <p:strVal val="ppt_w"/>
                                          </p:val>
                                        </p:tav>
                                        <p:tav tm="100000">
                                          <p:val>
                                            <p:fltVal val="0"/>
                                          </p:val>
                                        </p:tav>
                                      </p:tavLst>
                                    </p:anim>
                                    <p:anim calcmode="lin" valueType="num">
                                      <p:cBhvr>
                                        <p:cTn id="7" dur="1000"/>
                                        <p:tgtEl>
                                          <p:spTgt spid="5122"/>
                                        </p:tgtEl>
                                        <p:attrNameLst>
                                          <p:attrName>ppt_h</p:attrName>
                                        </p:attrNameLst>
                                      </p:cBhvr>
                                      <p:tavLst>
                                        <p:tav tm="0">
                                          <p:val>
                                            <p:strVal val="ppt_h"/>
                                          </p:val>
                                        </p:tav>
                                        <p:tav tm="100000">
                                          <p:val>
                                            <p:fltVal val="0"/>
                                          </p:val>
                                        </p:tav>
                                      </p:tavLst>
                                    </p:anim>
                                    <p:anim calcmode="lin" valueType="num">
                                      <p:cBhvr>
                                        <p:cTn id="8" dur="1000"/>
                                        <p:tgtEl>
                                          <p:spTgt spid="5122"/>
                                        </p:tgtEl>
                                        <p:attrNameLst>
                                          <p:attrName>style.rotation</p:attrName>
                                        </p:attrNameLst>
                                      </p:cBhvr>
                                      <p:tavLst>
                                        <p:tav tm="0">
                                          <p:val>
                                            <p:fltVal val="0"/>
                                          </p:val>
                                        </p:tav>
                                        <p:tav tm="100000">
                                          <p:val>
                                            <p:fltVal val="90"/>
                                          </p:val>
                                        </p:tav>
                                      </p:tavLst>
                                    </p:anim>
                                    <p:animEffect transition="out" filter="fade">
                                      <p:cBhvr>
                                        <p:cTn id="9" dur="1000"/>
                                        <p:tgtEl>
                                          <p:spTgt spid="5122"/>
                                        </p:tgtEl>
                                      </p:cBhvr>
                                    </p:animEffect>
                                    <p:set>
                                      <p:cBhvr>
                                        <p:cTn id="10" dur="1" fill="hold">
                                          <p:stCondLst>
                                            <p:cond delay="999"/>
                                          </p:stCondLst>
                                        </p:cTn>
                                        <p:tgtEl>
                                          <p:spTgt spid="5122"/>
                                        </p:tgtEl>
                                        <p:attrNameLst>
                                          <p:attrName>style.visibility</p:attrName>
                                        </p:attrNameLst>
                                      </p:cBhvr>
                                      <p:to>
                                        <p:strVal val="hidden"/>
                                      </p:to>
                                    </p:set>
                                  </p:childTnLst>
                                </p:cTn>
                              </p:par>
                              <p:par>
                                <p:cTn id="11" presetID="31" presetClass="exit" presetSubtype="0" fill="hold" nodeType="withEffect">
                                  <p:stCondLst>
                                    <p:cond delay="0"/>
                                  </p:stCondLst>
                                  <p:childTnLst>
                                    <p:anim calcmode="lin" valueType="num">
                                      <p:cBhvr>
                                        <p:cTn id="12" dur="1000"/>
                                        <p:tgtEl>
                                          <p:spTgt spid="5126"/>
                                        </p:tgtEl>
                                        <p:attrNameLst>
                                          <p:attrName>ppt_w</p:attrName>
                                        </p:attrNameLst>
                                      </p:cBhvr>
                                      <p:tavLst>
                                        <p:tav tm="0">
                                          <p:val>
                                            <p:strVal val="ppt_w"/>
                                          </p:val>
                                        </p:tav>
                                        <p:tav tm="100000">
                                          <p:val>
                                            <p:fltVal val="0"/>
                                          </p:val>
                                        </p:tav>
                                      </p:tavLst>
                                    </p:anim>
                                    <p:anim calcmode="lin" valueType="num">
                                      <p:cBhvr>
                                        <p:cTn id="13" dur="1000"/>
                                        <p:tgtEl>
                                          <p:spTgt spid="5126"/>
                                        </p:tgtEl>
                                        <p:attrNameLst>
                                          <p:attrName>ppt_h</p:attrName>
                                        </p:attrNameLst>
                                      </p:cBhvr>
                                      <p:tavLst>
                                        <p:tav tm="0">
                                          <p:val>
                                            <p:strVal val="ppt_h"/>
                                          </p:val>
                                        </p:tav>
                                        <p:tav tm="100000">
                                          <p:val>
                                            <p:fltVal val="0"/>
                                          </p:val>
                                        </p:tav>
                                      </p:tavLst>
                                    </p:anim>
                                    <p:anim calcmode="lin" valueType="num">
                                      <p:cBhvr>
                                        <p:cTn id="14" dur="1000"/>
                                        <p:tgtEl>
                                          <p:spTgt spid="5126"/>
                                        </p:tgtEl>
                                        <p:attrNameLst>
                                          <p:attrName>style.rotation</p:attrName>
                                        </p:attrNameLst>
                                      </p:cBhvr>
                                      <p:tavLst>
                                        <p:tav tm="0">
                                          <p:val>
                                            <p:fltVal val="0"/>
                                          </p:val>
                                        </p:tav>
                                        <p:tav tm="100000">
                                          <p:val>
                                            <p:fltVal val="90"/>
                                          </p:val>
                                        </p:tav>
                                      </p:tavLst>
                                    </p:anim>
                                    <p:animEffect transition="out" filter="fade">
                                      <p:cBhvr>
                                        <p:cTn id="15" dur="1000"/>
                                        <p:tgtEl>
                                          <p:spTgt spid="5126"/>
                                        </p:tgtEl>
                                      </p:cBhvr>
                                    </p:animEffect>
                                    <p:set>
                                      <p:cBhvr>
                                        <p:cTn id="16" dur="1" fill="hold">
                                          <p:stCondLst>
                                            <p:cond delay="999"/>
                                          </p:stCondLst>
                                        </p:cTn>
                                        <p:tgtEl>
                                          <p:spTgt spid="51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townofarcherlodge.com/wp/wp-content/uploads/2011/10/elections_ahead_sky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508" y="1506818"/>
            <a:ext cx="5686417" cy="37731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descr="http://www.wehoville.com/wp-content/uploads/2013/01/campaign-money-U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9335" y="1451593"/>
            <a:ext cx="4066923" cy="38283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02100" y="346327"/>
            <a:ext cx="11408899" cy="707085"/>
          </a:xfrm>
          <a:prstGeom prst="rect">
            <a:avLst/>
          </a:prstGeom>
        </p:spPr>
        <p:txBody>
          <a:bodyPr/>
          <a:lstStyle>
            <a:lvl1pPr algn="l" defTabSz="914400" rtl="0" eaLnBrk="1" latinLnBrk="0" hangingPunct="1">
              <a:lnSpc>
                <a:spcPct val="90000"/>
              </a:lnSpc>
              <a:spcBef>
                <a:spcPct val="0"/>
              </a:spcBef>
              <a:buNone/>
              <a:defRPr sz="3600" b="0" kern="1200">
                <a:solidFill>
                  <a:srgbClr val="003D6E"/>
                </a:solidFill>
                <a:latin typeface="Trajan Pro" panose="02020502050506020301" pitchFamily="18" charset="0"/>
                <a:ea typeface="+mj-ea"/>
                <a:cs typeface="Trajan Pro" panose="02020502050506020301" pitchFamily="18" charset="0"/>
              </a:defRPr>
            </a:lvl1pPr>
          </a:lstStyle>
          <a:p>
            <a:r>
              <a:rPr lang="en-US" dirty="0"/>
              <a:t>And Elections Are Never Far Away</a:t>
            </a:r>
          </a:p>
        </p:txBody>
      </p:sp>
    </p:spTree>
    <p:extLst>
      <p:ext uri="{BB962C8B-B14F-4D97-AF65-F5344CB8AC3E}">
        <p14:creationId xmlns:p14="http://schemas.microsoft.com/office/powerpoint/2010/main" val="1070546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Challenges</a:t>
            </a:r>
          </a:p>
        </p:txBody>
      </p:sp>
      <p:sp>
        <p:nvSpPr>
          <p:cNvPr id="3" name="Content Placeholder 2"/>
          <p:cNvSpPr>
            <a:spLocks noGrp="1"/>
          </p:cNvSpPr>
          <p:nvPr>
            <p:ph idx="1"/>
          </p:nvPr>
        </p:nvSpPr>
        <p:spPr>
          <a:xfrm>
            <a:off x="402100" y="1212947"/>
            <a:ext cx="7941800" cy="4227276"/>
          </a:xfrm>
        </p:spPr>
        <p:txBody>
          <a:bodyPr>
            <a:normAutofit lnSpcReduction="10000"/>
          </a:bodyPr>
          <a:lstStyle/>
          <a:p>
            <a:r>
              <a:rPr lang="en-US" dirty="0"/>
              <a:t>Technology support</a:t>
            </a:r>
          </a:p>
          <a:p>
            <a:r>
              <a:rPr lang="en-US" dirty="0"/>
              <a:t>Changing roles and norms for lawyers</a:t>
            </a:r>
          </a:p>
          <a:p>
            <a:pPr lvl="1">
              <a:buFont typeface="Courier New" panose="02070309020205020404" pitchFamily="49" charset="0"/>
              <a:buChar char="o"/>
            </a:pPr>
            <a:r>
              <a:rPr lang="en-US" dirty="0"/>
              <a:t>23,100 and 6124</a:t>
            </a:r>
          </a:p>
          <a:p>
            <a:r>
              <a:rPr lang="en-US" dirty="0"/>
              <a:t>Access</a:t>
            </a:r>
          </a:p>
          <a:p>
            <a:pPr lvl="1">
              <a:buFont typeface="Courier New" panose="02070309020205020404" pitchFamily="49" charset="0"/>
              <a:buChar char="o"/>
            </a:pPr>
            <a:r>
              <a:rPr lang="en-US" dirty="0"/>
              <a:t>Lawyers</a:t>
            </a:r>
          </a:p>
          <a:p>
            <a:pPr lvl="1">
              <a:buFont typeface="Courier New" panose="02070309020205020404" pitchFamily="49" charset="0"/>
              <a:buChar char="o"/>
            </a:pPr>
            <a:r>
              <a:rPr lang="en-US" dirty="0"/>
              <a:t>Interpreters</a:t>
            </a:r>
          </a:p>
          <a:p>
            <a:r>
              <a:rPr lang="en-US" dirty="0"/>
              <a:t>Local funding and uniformity challenges</a:t>
            </a:r>
          </a:p>
          <a:p>
            <a:pPr lvl="1">
              <a:buFont typeface="Courier New" panose="02070309020205020404" pitchFamily="49" charset="0"/>
              <a:buChar char="o"/>
            </a:pPr>
            <a:r>
              <a:rPr lang="en-US" dirty="0"/>
              <a:t>Jurisdiction</a:t>
            </a:r>
          </a:p>
          <a:p>
            <a:pPr lvl="1">
              <a:buFont typeface="Courier New" panose="02070309020205020404" pitchFamily="49" charset="0"/>
              <a:buChar char="o"/>
            </a:pPr>
            <a:r>
              <a:rPr lang="en-US" dirty="0"/>
              <a:t>Programs</a:t>
            </a:r>
          </a:p>
          <a:p>
            <a:r>
              <a:rPr lang="en-US" dirty="0"/>
              <a:t>Maintaining judicial independence and public confidence</a:t>
            </a:r>
          </a:p>
          <a:p>
            <a:endParaRPr lang="en-US" dirty="0"/>
          </a:p>
          <a:p>
            <a:endParaRPr lang="en-US" dirty="0"/>
          </a:p>
          <a:p>
            <a:pPr marL="457200" lvl="1" indent="0">
              <a:buNone/>
            </a:pPr>
            <a:endParaRPr lang="en-US" dirty="0"/>
          </a:p>
        </p:txBody>
      </p:sp>
    </p:spTree>
    <p:extLst>
      <p:ext uri="{BB962C8B-B14F-4D97-AF65-F5344CB8AC3E}">
        <p14:creationId xmlns:p14="http://schemas.microsoft.com/office/powerpoint/2010/main" val="3959752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184854"/>
            <a:ext cx="12191999" cy="830997"/>
          </a:xfrm>
          <a:prstGeom prst="rect">
            <a:avLst/>
          </a:prstGeom>
          <a:noFill/>
        </p:spPr>
        <p:txBody>
          <a:bodyPr wrap="square" rtlCol="0">
            <a:spAutoFit/>
          </a:bodyPr>
          <a:lstStyle/>
          <a:p>
            <a:pPr algn="ctr"/>
            <a:r>
              <a:rPr lang="en-US" sz="4800" dirty="0">
                <a:solidFill>
                  <a:srgbClr val="003D6E"/>
                </a:solidFill>
                <a:latin typeface="Trajan Pro" panose="02020502050506020301" pitchFamily="18" charset="0"/>
              </a:rPr>
              <a:t>It’s in your hands.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789" y="363047"/>
            <a:ext cx="6792419" cy="45722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9324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It’s not really new</a:t>
            </a:r>
          </a:p>
        </p:txBody>
      </p:sp>
      <p:sp>
        <p:nvSpPr>
          <p:cNvPr id="3" name="Content Placeholder 2"/>
          <p:cNvSpPr>
            <a:spLocks noGrp="1"/>
          </p:cNvSpPr>
          <p:nvPr>
            <p:ph idx="1"/>
          </p:nvPr>
        </p:nvSpPr>
        <p:spPr>
          <a:xfrm>
            <a:off x="402100" y="1212947"/>
            <a:ext cx="9113375" cy="4227276"/>
          </a:xfrm>
        </p:spPr>
        <p:txBody>
          <a:bodyPr/>
          <a:lstStyle/>
          <a:p>
            <a:r>
              <a:rPr lang="en-US" dirty="0"/>
              <a:t>(39) No free man shall be seized or imprisoned, or stripped of his rights or possessions, or outlawed or exiled, or deprived of his standing in any way, nor will we proceed with force against him, or send others to do so, </a:t>
            </a:r>
            <a:r>
              <a:rPr lang="en-US" b="1" dirty="0"/>
              <a:t>except by the lawful judgment of his equals or by the law of the land.</a:t>
            </a:r>
          </a:p>
          <a:p>
            <a:r>
              <a:rPr lang="en-US" dirty="0"/>
              <a:t>+ (40) To no one will we sell, to no one </a:t>
            </a:r>
            <a:r>
              <a:rPr lang="en-US" b="1" dirty="0"/>
              <a:t>deny or delay right or justice.</a:t>
            </a:r>
          </a:p>
          <a:p>
            <a:endParaRPr lang="en-US" u="sng" dirty="0"/>
          </a:p>
          <a:p>
            <a:pPr marL="0" indent="0">
              <a:buNone/>
            </a:pPr>
            <a:endParaRPr lang="en-US" dirty="0"/>
          </a:p>
        </p:txBody>
      </p:sp>
    </p:spTree>
    <p:extLst>
      <p:ext uri="{BB962C8B-B14F-4D97-AF65-F5344CB8AC3E}">
        <p14:creationId xmlns:p14="http://schemas.microsoft.com/office/powerpoint/2010/main" val="3536148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1.bp.blogspot.com/-aGGTI1h53mc/UhPFLsjQqPI/AAAAAAAABhk/1-RImkRrQqk/s1600/082712-federalist-papers-l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2807" y="3316687"/>
            <a:ext cx="4189258" cy="18243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4294967295"/>
          </p:nvPr>
        </p:nvSpPr>
        <p:spPr>
          <a:xfrm>
            <a:off x="466154" y="1278194"/>
            <a:ext cx="6681898" cy="4630993"/>
          </a:xfrm>
        </p:spPr>
        <p:txBody>
          <a:bodyPr>
            <a:noAutofit/>
          </a:bodyPr>
          <a:lstStyle/>
          <a:p>
            <a:pPr marL="0" indent="0">
              <a:buNone/>
            </a:pPr>
            <a:r>
              <a:rPr lang="en-US" sz="3600" dirty="0">
                <a:solidFill>
                  <a:srgbClr val="AE936C"/>
                </a:solidFill>
                <a:latin typeface="Trajan Pro" panose="02020502050506020301" pitchFamily="18" charset="0"/>
              </a:rPr>
              <a:t>Justice is the end of government. It is the end of civil society. </a:t>
            </a:r>
            <a:br>
              <a:rPr lang="en-US" sz="3600" dirty="0">
                <a:solidFill>
                  <a:srgbClr val="AE936C"/>
                </a:solidFill>
                <a:latin typeface="Trajan Pro" panose="02020502050506020301" pitchFamily="18" charset="0"/>
              </a:rPr>
            </a:br>
            <a:r>
              <a:rPr lang="en-US" sz="3600" dirty="0">
                <a:solidFill>
                  <a:srgbClr val="AE936C"/>
                </a:solidFill>
                <a:latin typeface="Trajan Pro" panose="02020502050506020301" pitchFamily="18" charset="0"/>
              </a:rPr>
              <a:t>It ever has been and ever will be pursued until it be obtained, </a:t>
            </a:r>
            <a:br>
              <a:rPr lang="en-US" sz="3600" dirty="0">
                <a:solidFill>
                  <a:srgbClr val="AE936C"/>
                </a:solidFill>
                <a:latin typeface="Trajan Pro" panose="02020502050506020301" pitchFamily="18" charset="0"/>
              </a:rPr>
            </a:br>
            <a:r>
              <a:rPr lang="en-US" sz="3600" dirty="0">
                <a:solidFill>
                  <a:srgbClr val="AE936C"/>
                </a:solidFill>
                <a:latin typeface="Trajan Pro" panose="02020502050506020301" pitchFamily="18" charset="0"/>
              </a:rPr>
              <a:t>or until liberty be </a:t>
            </a:r>
            <a:br>
              <a:rPr lang="en-US" sz="3600" dirty="0">
                <a:solidFill>
                  <a:srgbClr val="AE936C"/>
                </a:solidFill>
                <a:latin typeface="Trajan Pro" panose="02020502050506020301" pitchFamily="18" charset="0"/>
              </a:rPr>
            </a:br>
            <a:r>
              <a:rPr lang="en-US" sz="3600" dirty="0">
                <a:solidFill>
                  <a:srgbClr val="AE936C"/>
                </a:solidFill>
                <a:latin typeface="Trajan Pro" panose="02020502050506020301" pitchFamily="18" charset="0"/>
              </a:rPr>
              <a:t>lost in the pursuit. </a:t>
            </a:r>
            <a:br>
              <a:rPr lang="en-US" sz="3600" dirty="0">
                <a:solidFill>
                  <a:srgbClr val="AE936C"/>
                </a:solidFill>
                <a:latin typeface="Trajan Pro" panose="02020502050506020301" pitchFamily="18" charset="0"/>
              </a:rPr>
            </a:br>
            <a:endParaRPr lang="en-US" sz="2000" b="1" dirty="0">
              <a:solidFill>
                <a:srgbClr val="003D6E"/>
              </a:solidFill>
              <a:latin typeface="Trajan Pro" panose="02020502050506020301" pitchFamily="18" charset="0"/>
            </a:endParaRPr>
          </a:p>
        </p:txBody>
      </p:sp>
      <p:pic>
        <p:nvPicPr>
          <p:cNvPr id="3074" name="Picture 2" descr="http://pearlsofprofundity.files.wordpress.com/2013/06/james-madison-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2807" y="601295"/>
            <a:ext cx="2981028" cy="22357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02100" y="346327"/>
            <a:ext cx="11408899" cy="707085"/>
          </a:xfrm>
          <a:prstGeom prst="rect">
            <a:avLst/>
          </a:prstGeom>
        </p:spPr>
        <p:txBody>
          <a:bodyPr/>
          <a:lstStyle>
            <a:lvl1pPr algn="l" defTabSz="914400" rtl="0" eaLnBrk="1" latinLnBrk="0" hangingPunct="1">
              <a:lnSpc>
                <a:spcPct val="90000"/>
              </a:lnSpc>
              <a:spcBef>
                <a:spcPct val="0"/>
              </a:spcBef>
              <a:buNone/>
              <a:defRPr sz="3600" b="0" kern="1200">
                <a:solidFill>
                  <a:srgbClr val="003D6E"/>
                </a:solidFill>
                <a:latin typeface="Trajan Pro" panose="02020502050506020301" pitchFamily="18" charset="0"/>
                <a:ea typeface="+mj-ea"/>
                <a:cs typeface="Trajan Pro" panose="02020502050506020301" pitchFamily="18" charset="0"/>
              </a:defRPr>
            </a:lvl1pPr>
          </a:lstStyle>
          <a:p>
            <a:r>
              <a:rPr lang="en-US" dirty="0"/>
              <a:t>Or Ever Finished</a:t>
            </a:r>
          </a:p>
        </p:txBody>
      </p:sp>
      <p:sp>
        <p:nvSpPr>
          <p:cNvPr id="4" name="Rectangle 3"/>
          <p:cNvSpPr/>
          <p:nvPr/>
        </p:nvSpPr>
        <p:spPr>
          <a:xfrm>
            <a:off x="8406111" y="5365043"/>
            <a:ext cx="1987724" cy="707886"/>
          </a:xfrm>
          <a:prstGeom prst="rect">
            <a:avLst/>
          </a:prstGeom>
        </p:spPr>
        <p:txBody>
          <a:bodyPr wrap="none">
            <a:spAutoFit/>
          </a:bodyPr>
          <a:lstStyle/>
          <a:p>
            <a:r>
              <a:rPr lang="en-US" sz="4000" b="1" dirty="0">
                <a:solidFill>
                  <a:srgbClr val="683310"/>
                </a:solidFill>
                <a:latin typeface="Trajan Pro" panose="02020502050506020301" pitchFamily="18" charset="0"/>
              </a:rPr>
              <a:t>No. 51</a:t>
            </a:r>
          </a:p>
        </p:txBody>
      </p:sp>
    </p:spTree>
    <p:extLst>
      <p:ext uri="{BB962C8B-B14F-4D97-AF65-F5344CB8AC3E}">
        <p14:creationId xmlns:p14="http://schemas.microsoft.com/office/powerpoint/2010/main" val="65471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descr="Image result for confusion imag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Image result for confusion imag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6" name="Picture 10" descr="http://previews.123rf.com/images/stuartphoto/stuartphoto1205/stuartphoto120500715/13564622-Puzzled-Confused-Lost-Signpost-Shows-Puzzling-Problem-Stock-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8279" y="1064104"/>
            <a:ext cx="5165305" cy="44222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AutoShape 12" descr="Image result for patchwork quilt image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10" name="Picture 14" descr="http://www.clothkits.co.uk/images/BeautifulBeginn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3575" y="1850065"/>
            <a:ext cx="4724769" cy="31498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10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489048" y="4450293"/>
            <a:ext cx="7258771"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000" dirty="0">
                <a:solidFill>
                  <a:srgbClr val="AE936C"/>
                </a:solidFill>
                <a:latin typeface="Trajan Pro" panose="02020502050506020301" pitchFamily="18" charset="0"/>
                <a:cs typeface="Trajan Pro 3"/>
              </a:rPr>
              <a:t>Celebrate.NCcourts.org</a:t>
            </a:r>
            <a:endParaRPr lang="en-US" altLang="en-US" sz="4000" dirty="0">
              <a:solidFill>
                <a:srgbClr val="AE936C"/>
              </a:solidFill>
              <a:latin typeface="Trajan Pro" panose="02020502050506020301" pitchFamily="18" charset="0"/>
            </a:endParaRPr>
          </a:p>
        </p:txBody>
      </p:sp>
    </p:spTree>
    <p:extLst>
      <p:ext uri="{BB962C8B-B14F-4D97-AF65-F5344CB8AC3E}">
        <p14:creationId xmlns:p14="http://schemas.microsoft.com/office/powerpoint/2010/main" val="3451499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2619" y="1082351"/>
            <a:ext cx="2107879" cy="584775"/>
          </a:xfrm>
          <a:prstGeom prst="rect">
            <a:avLst/>
          </a:prstGeom>
          <a:noFill/>
        </p:spPr>
        <p:txBody>
          <a:bodyPr wrap="square" rtlCol="0">
            <a:spAutoFit/>
          </a:bodyPr>
          <a:lstStyle/>
          <a:p>
            <a:r>
              <a:rPr lang="en-US" sz="3200" b="1" dirty="0"/>
              <a:t>In 1970 </a:t>
            </a:r>
          </a:p>
        </p:txBody>
      </p:sp>
      <p:pic>
        <p:nvPicPr>
          <p:cNvPr id="1026" name="Picture 2" descr="http://3.imimg.com/data3/IQ/UF/MY-2485182/colored-file-covers-250x2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012" y="261058"/>
            <a:ext cx="2381250" cy="2381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32620" y="3526971"/>
            <a:ext cx="2114723" cy="584775"/>
          </a:xfrm>
          <a:prstGeom prst="rect">
            <a:avLst/>
          </a:prstGeom>
          <a:noFill/>
        </p:spPr>
        <p:txBody>
          <a:bodyPr wrap="square" rtlCol="0">
            <a:spAutoFit/>
          </a:bodyPr>
          <a:lstStyle/>
          <a:p>
            <a:r>
              <a:rPr lang="en-US" sz="3200" b="1" dirty="0"/>
              <a:t>In 2015-16</a:t>
            </a:r>
            <a:r>
              <a:rPr lang="en-US" dirty="0"/>
              <a:t> </a:t>
            </a:r>
          </a:p>
        </p:txBody>
      </p:sp>
      <p:pic>
        <p:nvPicPr>
          <p:cNvPr id="10" name="Picture 2" descr="http://3.imimg.com/data3/IQ/UF/MY-2485182/colored-file-covers-250x2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7343" y="2642308"/>
            <a:ext cx="2471987" cy="24719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3.imimg.com/data3/IQ/UF/MY-2485182/colored-file-covers-250x2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6718" y="2521012"/>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3.imimg.com/data3/IQ/UF/MY-2485182/colored-file-covers-250x2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1270" y="2386899"/>
            <a:ext cx="2252762" cy="2280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00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ltLang="en-US" dirty="0"/>
              <a:t>Judicial Districts, 1960-2000</a:t>
            </a:r>
          </a:p>
        </p:txBody>
      </p:sp>
      <p:sp>
        <p:nvSpPr>
          <p:cNvPr id="4099" name="Rectangle 3"/>
          <p:cNvSpPr>
            <a:spLocks noGrp="1" noChangeArrowheads="1"/>
          </p:cNvSpPr>
          <p:nvPr>
            <p:ph type="body" idx="1"/>
          </p:nvPr>
        </p:nvSpPr>
        <p:spPr/>
        <p:txBody>
          <a:bodyPr/>
          <a:lstStyle/>
          <a:p>
            <a:r>
              <a:rPr lang="en-US" altLang="en-US" dirty="0"/>
              <a:t>1960 – Thirty for all purposes</a:t>
            </a:r>
          </a:p>
          <a:p>
            <a:pPr lvl="1">
              <a:buFont typeface="Courier New" panose="02070309020205020404" pitchFamily="49" charset="0"/>
              <a:buChar char="o"/>
            </a:pPr>
            <a:r>
              <a:rPr lang="en-US" altLang="en-US" dirty="0"/>
              <a:t>Six one-county districts, two seven-county</a:t>
            </a:r>
          </a:p>
          <a:p>
            <a:pPr marL="457200" lvl="1" indent="0">
              <a:buNone/>
            </a:pPr>
            <a:endParaRPr lang="en-US" altLang="en-US" dirty="0"/>
          </a:p>
          <a:p>
            <a:r>
              <a:rPr lang="en-US" altLang="en-US" dirty="0"/>
              <a:t>2015</a:t>
            </a:r>
          </a:p>
          <a:p>
            <a:pPr lvl="1">
              <a:buFont typeface="Courier New" panose="02070309020205020404" pitchFamily="49" charset="0"/>
              <a:buChar char="o"/>
            </a:pPr>
            <a:r>
              <a:rPr lang="en-US" altLang="en-US" dirty="0"/>
              <a:t>District Court – 44 districts for elections</a:t>
            </a:r>
          </a:p>
          <a:p>
            <a:pPr lvl="1">
              <a:buFont typeface="Courier New" panose="02070309020205020404" pitchFamily="49" charset="0"/>
              <a:buChar char="o"/>
            </a:pPr>
            <a:r>
              <a:rPr lang="en-US" altLang="en-US" dirty="0"/>
              <a:t>District Court – 41 for administration</a:t>
            </a:r>
          </a:p>
          <a:p>
            <a:pPr lvl="1">
              <a:buFont typeface="Courier New" panose="02070309020205020404" pitchFamily="49" charset="0"/>
              <a:buChar char="o"/>
            </a:pPr>
            <a:r>
              <a:rPr lang="en-US" altLang="en-US" dirty="0"/>
              <a:t>15 one-county districts; two seven-county</a:t>
            </a:r>
          </a:p>
        </p:txBody>
      </p:sp>
    </p:spTree>
    <p:extLst>
      <p:ext uri="{BB962C8B-B14F-4D97-AF65-F5344CB8AC3E}">
        <p14:creationId xmlns:p14="http://schemas.microsoft.com/office/powerpoint/2010/main" val="927568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ltLang="en-US" dirty="0"/>
              <a:t>Judicial Districts, 1960-2000</a:t>
            </a:r>
          </a:p>
        </p:txBody>
      </p:sp>
      <p:sp>
        <p:nvSpPr>
          <p:cNvPr id="4099" name="Rectangle 3"/>
          <p:cNvSpPr>
            <a:spLocks noGrp="1" noChangeArrowheads="1"/>
          </p:cNvSpPr>
          <p:nvPr>
            <p:ph type="body" idx="1"/>
          </p:nvPr>
        </p:nvSpPr>
        <p:spPr>
          <a:xfrm>
            <a:off x="402100" y="1212947"/>
            <a:ext cx="6846425" cy="4227276"/>
          </a:xfrm>
        </p:spPr>
        <p:txBody>
          <a:bodyPr>
            <a:normAutofit fontScale="92500" lnSpcReduction="20000"/>
          </a:bodyPr>
          <a:lstStyle/>
          <a:p>
            <a:r>
              <a:rPr lang="en-US" altLang="en-US" sz="2600" dirty="0"/>
              <a:t>1960</a:t>
            </a:r>
            <a:endParaRPr lang="en-US" altLang="en-US" dirty="0"/>
          </a:p>
          <a:p>
            <a:pPr lvl="1">
              <a:buFont typeface="Courier New" panose="02070309020205020404" pitchFamily="49" charset="0"/>
              <a:buChar char="o"/>
            </a:pPr>
            <a:r>
              <a:rPr lang="en-US" altLang="en-US" sz="2400" dirty="0"/>
              <a:t>Largest – 272,000 (Mecklenburg)</a:t>
            </a:r>
          </a:p>
          <a:p>
            <a:pPr lvl="1">
              <a:buFont typeface="Courier New" panose="02070309020205020404" pitchFamily="49" charset="0"/>
              <a:buChar char="o"/>
            </a:pPr>
            <a:r>
              <a:rPr lang="en-US" altLang="en-US" sz="2400" dirty="0"/>
              <a:t>Smallest – 73,000 (1</a:t>
            </a:r>
            <a:r>
              <a:rPr lang="en-US" altLang="en-US" sz="2400" baseline="30000" dirty="0"/>
              <a:t>st</a:t>
            </a:r>
            <a:r>
              <a:rPr lang="en-US" altLang="en-US" sz="2400" dirty="0"/>
              <a:t>, 6</a:t>
            </a:r>
            <a:r>
              <a:rPr lang="en-US" altLang="en-US" sz="2400" baseline="30000" dirty="0"/>
              <a:t>th</a:t>
            </a:r>
            <a:r>
              <a:rPr lang="en-US" altLang="en-US" sz="2400" dirty="0"/>
              <a:t>, and 24</a:t>
            </a:r>
            <a:r>
              <a:rPr lang="en-US" altLang="en-US" sz="2400" baseline="30000" dirty="0"/>
              <a:t>th</a:t>
            </a:r>
            <a:r>
              <a:rPr lang="en-US" altLang="en-US" sz="2400" dirty="0"/>
              <a:t>)</a:t>
            </a:r>
          </a:p>
          <a:p>
            <a:pPr lvl="1">
              <a:buFont typeface="Courier New" panose="02070309020205020404" pitchFamily="49" charset="0"/>
              <a:buChar char="o"/>
            </a:pPr>
            <a:r>
              <a:rPr lang="en-US" altLang="en-US" sz="2400" dirty="0"/>
              <a:t>Ratio – 4/1</a:t>
            </a:r>
          </a:p>
          <a:p>
            <a:pPr lvl="1">
              <a:buFont typeface="Courier New" panose="02070309020205020404" pitchFamily="49" charset="0"/>
              <a:buChar char="o"/>
            </a:pPr>
            <a:r>
              <a:rPr lang="en-US" altLang="en-US" sz="2400" dirty="0"/>
              <a:t>Average size – 151,871</a:t>
            </a:r>
          </a:p>
          <a:p>
            <a:pPr marL="457200" lvl="1" indent="0">
              <a:buNone/>
            </a:pPr>
            <a:endParaRPr lang="en-US" altLang="en-US" dirty="0"/>
          </a:p>
          <a:p>
            <a:r>
              <a:rPr lang="en-US" altLang="en-US" sz="2600" dirty="0"/>
              <a:t>2015 (estimated)</a:t>
            </a:r>
          </a:p>
          <a:p>
            <a:pPr lvl="1">
              <a:buFont typeface="Courier New" panose="02070309020205020404" pitchFamily="49" charset="0"/>
              <a:buChar char="o"/>
            </a:pPr>
            <a:r>
              <a:rPr lang="en-US" altLang="en-US" sz="2400" dirty="0"/>
              <a:t>Largest – 1.034 million (26</a:t>
            </a:r>
            <a:r>
              <a:rPr lang="en-US" altLang="en-US" sz="2400" baseline="30000" dirty="0"/>
              <a:t>th</a:t>
            </a:r>
            <a:r>
              <a:rPr lang="en-US" altLang="en-US" sz="2400" dirty="0"/>
              <a:t>), 1.024 million (10</a:t>
            </a:r>
            <a:r>
              <a:rPr lang="en-US" altLang="en-US" sz="2400" baseline="30000" dirty="0"/>
              <a:t>th</a:t>
            </a:r>
            <a:r>
              <a:rPr lang="en-US" altLang="en-US" sz="2400" dirty="0"/>
              <a:t>)</a:t>
            </a:r>
          </a:p>
          <a:p>
            <a:pPr lvl="1">
              <a:buFont typeface="Courier New" panose="02070309020205020404" pitchFamily="49" charset="0"/>
              <a:buChar char="o"/>
            </a:pPr>
            <a:r>
              <a:rPr lang="en-US" altLang="en-US" sz="2400" dirty="0"/>
              <a:t>Smallest  – 62,000 (9A); 60,700 (20A)</a:t>
            </a:r>
          </a:p>
          <a:p>
            <a:pPr lvl="1">
              <a:buFont typeface="Courier New" panose="02070309020205020404" pitchFamily="49" charset="0"/>
              <a:buChar char="o"/>
            </a:pPr>
            <a:r>
              <a:rPr lang="en-US" altLang="en-US" sz="2400" dirty="0"/>
              <a:t>Ratio – 17/1</a:t>
            </a:r>
          </a:p>
          <a:p>
            <a:pPr lvl="1">
              <a:buFont typeface="Courier New" panose="02070309020205020404" pitchFamily="49" charset="0"/>
              <a:buChar char="o"/>
            </a:pPr>
            <a:r>
              <a:rPr lang="en-US" altLang="en-US" sz="2400" dirty="0"/>
              <a:t>Average size – 228,000</a:t>
            </a:r>
          </a:p>
        </p:txBody>
      </p:sp>
    </p:spTree>
    <p:extLst>
      <p:ext uri="{BB962C8B-B14F-4D97-AF65-F5344CB8AC3E}">
        <p14:creationId xmlns:p14="http://schemas.microsoft.com/office/powerpoint/2010/main" val="1233260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Judges Looked Different</a:t>
            </a:r>
          </a:p>
        </p:txBody>
      </p:sp>
      <p:pic>
        <p:nvPicPr>
          <p:cNvPr id="3076" name="Picture 4" descr="http://keenetrial.com/blog/wp-content/uploads/2011/09/12-angry-men.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25647" y="1289386"/>
            <a:ext cx="6561803" cy="45407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926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2" descr="http://www.brooklyneagle.com/sites/default/files/styles/panopoly_image_original/public/hispanic-heritage-month-celebration.jpg?itok=1I2dpjGM"/>
          <p:cNvPicPr>
            <a:picLocks noChangeAspect="1" noChangeArrowheads="1"/>
          </p:cNvPicPr>
          <p:nvPr/>
        </p:nvPicPr>
        <p:blipFill rotWithShape="1">
          <a:blip r:embed="rId4">
            <a:extLst>
              <a:ext uri="{28A0092B-C50C-407E-A947-70E740481C1C}">
                <a14:useLocalDpi xmlns:a14="http://schemas.microsoft.com/office/drawing/2010/main" val="0"/>
              </a:ext>
            </a:extLst>
          </a:blip>
          <a:srcRect r="418" b="1018"/>
          <a:stretch/>
        </p:blipFill>
        <p:spPr bwMode="auto">
          <a:xfrm rot="10800000" flipV="1">
            <a:off x="2136673" y="414328"/>
            <a:ext cx="7948904" cy="52881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914850"/>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Do Court Users</a:t>
            </a:r>
          </a:p>
        </p:txBody>
      </p:sp>
      <p:pic>
        <p:nvPicPr>
          <p:cNvPr id="7170" name="Picture 2" descr="http://3.bp.blogspot.com/-UZxYtetS-pc/VG5DVZWswNI/AAAAAAAADGo/PgN2v_J7Goc/s1600/diversity.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82863" y="1053412"/>
            <a:ext cx="6847371" cy="47520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237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46" name="Picture 6" descr="http://imgsrv.legends1027.com/image/wlgz/UserFiles/Image/Wiki%20Corner/All_In_The_Family_Wallpap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8366" y="475328"/>
            <a:ext cx="6941827" cy="52063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09173"/>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2709</TotalTime>
  <Words>842</Words>
  <Application>Microsoft Office PowerPoint</Application>
  <PresentationFormat>Widescreen</PresentationFormat>
  <Paragraphs>121</Paragraphs>
  <Slides>20</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Courier New</vt:lpstr>
      <vt:lpstr>ＭＳ Ｐゴシック</vt:lpstr>
      <vt:lpstr>Calibri</vt:lpstr>
      <vt:lpstr>Webdings</vt:lpstr>
      <vt:lpstr>Trajan Pro</vt:lpstr>
      <vt:lpstr>Wingdings</vt:lpstr>
      <vt:lpstr>Arial</vt:lpstr>
      <vt:lpstr>Trajan Pro 3</vt:lpstr>
      <vt:lpstr>Office Theme</vt:lpstr>
      <vt:lpstr>PowerPoint Presentation</vt:lpstr>
      <vt:lpstr>PowerPoint Presentation</vt:lpstr>
      <vt:lpstr>PowerPoint Presentation</vt:lpstr>
      <vt:lpstr>Judicial Districts, 1960-2000</vt:lpstr>
      <vt:lpstr>Judicial Districts, 1960-2000</vt:lpstr>
      <vt:lpstr>Judges Looked Different</vt:lpstr>
      <vt:lpstr>PowerPoint Presentation</vt:lpstr>
      <vt:lpstr>So Do Court Users</vt:lpstr>
      <vt:lpstr>PowerPoint Presentation</vt:lpstr>
      <vt:lpstr>PowerPoint Presentation</vt:lpstr>
      <vt:lpstr>PowerPoint Presentation</vt:lpstr>
      <vt:lpstr>And there was still crime (and traffic)</vt:lpstr>
      <vt:lpstr>Courts, judge’s roles changed too</vt:lpstr>
      <vt:lpstr>The Fishbowl Gets Bigger</vt:lpstr>
      <vt:lpstr>PowerPoint Presentation</vt:lpstr>
      <vt:lpstr>Current Challenges</vt:lpstr>
      <vt:lpstr>PowerPoint Presentation</vt:lpstr>
      <vt:lpstr>It’s not really new</vt:lpstr>
      <vt:lpstr>PowerPoint Presentation</vt:lpstr>
      <vt:lpstr>PowerPoint Presentation</vt:lpstr>
    </vt:vector>
  </TitlesOfParts>
  <Company>NCAOC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Gladwell, Sharon</dc:creator>
  <cp:lastModifiedBy>Keller, Charles W.</cp:lastModifiedBy>
  <cp:revision>163</cp:revision>
  <dcterms:created xsi:type="dcterms:W3CDTF">2014-09-09T14:32:10Z</dcterms:created>
  <dcterms:modified xsi:type="dcterms:W3CDTF">2019-05-24T18:22:33Z</dcterms:modified>
</cp:coreProperties>
</file>